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7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312" r:id="rId16"/>
    <p:sldId id="313" r:id="rId17"/>
    <p:sldId id="314" r:id="rId18"/>
    <p:sldId id="271" r:id="rId19"/>
    <p:sldId id="272" r:id="rId20"/>
    <p:sldId id="308" r:id="rId21"/>
    <p:sldId id="273" r:id="rId22"/>
    <p:sldId id="274" r:id="rId23"/>
    <p:sldId id="275" r:id="rId24"/>
    <p:sldId id="276" r:id="rId25"/>
    <p:sldId id="277" r:id="rId26"/>
    <p:sldId id="278" r:id="rId27"/>
    <p:sldId id="309" r:id="rId28"/>
    <p:sldId id="283" r:id="rId29"/>
    <p:sldId id="307" r:id="rId30"/>
    <p:sldId id="285" r:id="rId31"/>
    <p:sldId id="286" r:id="rId32"/>
    <p:sldId id="287" r:id="rId33"/>
    <p:sldId id="289" r:id="rId34"/>
    <p:sldId id="291" r:id="rId35"/>
    <p:sldId id="310" r:id="rId36"/>
    <p:sldId id="292" r:id="rId37"/>
    <p:sldId id="293" r:id="rId38"/>
    <p:sldId id="311" r:id="rId39"/>
    <p:sldId id="294" r:id="rId40"/>
    <p:sldId id="295" r:id="rId41"/>
    <p:sldId id="296" r:id="rId42"/>
    <p:sldId id="298" r:id="rId43"/>
    <p:sldId id="299" r:id="rId44"/>
    <p:sldId id="300" r:id="rId45"/>
    <p:sldId id="301" r:id="rId46"/>
    <p:sldId id="302" r:id="rId47"/>
    <p:sldId id="305" r:id="rId48"/>
    <p:sldId id="303" r:id="rId49"/>
    <p:sldId id="304" r:id="rId50"/>
    <p:sldId id="306" r:id="rId51"/>
    <p:sldId id="316" r:id="rId52"/>
    <p:sldId id="317" r:id="rId53"/>
    <p:sldId id="318" r:id="rId54"/>
    <p:sldId id="319" r:id="rId55"/>
    <p:sldId id="320" r:id="rId56"/>
    <p:sldId id="321" r:id="rId57"/>
    <p:sldId id="322" r:id="rId58"/>
    <p:sldId id="323" r:id="rId59"/>
    <p:sldId id="324" r:id="rId60"/>
    <p:sldId id="315" r:id="rId6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2E7183C-ADCD-615E-E563-30567F869857}" v="1400" dt="2022-09-18T14:56:03.697"/>
    <p1510:client id="{ACBE36CE-FD08-43E5-9F14-21EBA631FAA6}" v="836" dt="2022-09-18T01:17:49.22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microsoft.com/office/2015/10/relationships/revisionInfo" Target="revisionInfo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68888D2-F5A2-46FA-B79F-F3303F71EB1B}" type="doc">
      <dgm:prSet loTypeId="urn:microsoft.com/office/officeart/2008/layout/LinedList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EB1F5090-D04B-4041-B111-9E55209F78F1}">
      <dgm:prSet/>
      <dgm:spPr/>
      <dgm:t>
        <a:bodyPr/>
        <a:lstStyle/>
        <a:p>
          <a:r>
            <a:rPr lang="pt-BR" dirty="0">
              <a:latin typeface="Arial Nova"/>
            </a:rPr>
            <a:t>Tem um DJ pra animar a galera durante o dia e até música brasileira toca por lá!</a:t>
          </a:r>
          <a:endParaRPr lang="en-US" dirty="0">
            <a:latin typeface="Arial Nova"/>
          </a:endParaRPr>
        </a:p>
      </dgm:t>
    </dgm:pt>
    <dgm:pt modelId="{CBCFCABE-A357-447C-A048-D2F24D054908}" type="parTrans" cxnId="{121D44B9-89BD-4C76-929D-86E57D8172A4}">
      <dgm:prSet/>
      <dgm:spPr/>
      <dgm:t>
        <a:bodyPr/>
        <a:lstStyle/>
        <a:p>
          <a:endParaRPr lang="en-US"/>
        </a:p>
      </dgm:t>
    </dgm:pt>
    <dgm:pt modelId="{443EC802-D720-410B-A72E-D32742D93C75}" type="sibTrans" cxnId="{121D44B9-89BD-4C76-929D-86E57D8172A4}">
      <dgm:prSet/>
      <dgm:spPr/>
      <dgm:t>
        <a:bodyPr/>
        <a:lstStyle/>
        <a:p>
          <a:endParaRPr lang="en-US"/>
        </a:p>
      </dgm:t>
    </dgm:pt>
    <dgm:pt modelId="{2C669C2F-B95B-44EA-A226-EA9D30B25AE9}">
      <dgm:prSet/>
      <dgm:spPr/>
      <dgm:t>
        <a:bodyPr/>
        <a:lstStyle/>
        <a:p>
          <a:r>
            <a:rPr lang="pt-BR">
              <a:latin typeface="Arial Nova"/>
            </a:rPr>
            <a:t>No fim da tarde enche de saguis por lá, acaba sendo uma atração à parte.</a:t>
          </a:r>
          <a:endParaRPr lang="en-US">
            <a:latin typeface="Arial Nova"/>
          </a:endParaRPr>
        </a:p>
      </dgm:t>
    </dgm:pt>
    <dgm:pt modelId="{2A612145-E63E-49C6-910F-8071438614E3}" type="parTrans" cxnId="{1EE6A9BE-7AE7-414E-8194-A88F4829FEC7}">
      <dgm:prSet/>
      <dgm:spPr/>
      <dgm:t>
        <a:bodyPr/>
        <a:lstStyle/>
        <a:p>
          <a:endParaRPr lang="en-US"/>
        </a:p>
      </dgm:t>
    </dgm:pt>
    <dgm:pt modelId="{C35864FE-C96E-4971-9A7E-6F3F8CB94537}" type="sibTrans" cxnId="{1EE6A9BE-7AE7-414E-8194-A88F4829FEC7}">
      <dgm:prSet/>
      <dgm:spPr/>
      <dgm:t>
        <a:bodyPr/>
        <a:lstStyle/>
        <a:p>
          <a:endParaRPr lang="en-US"/>
        </a:p>
      </dgm:t>
    </dgm:pt>
    <dgm:pt modelId="{26F426D3-EB93-4950-9755-E65274A0516A}" type="pres">
      <dgm:prSet presAssocID="{F68888D2-F5A2-46FA-B79F-F3303F71EB1B}" presName="vert0" presStyleCnt="0">
        <dgm:presLayoutVars>
          <dgm:dir/>
          <dgm:animOne val="branch"/>
          <dgm:animLvl val="lvl"/>
        </dgm:presLayoutVars>
      </dgm:prSet>
      <dgm:spPr/>
    </dgm:pt>
    <dgm:pt modelId="{F3948AA4-FF15-4488-85E5-21EDB90A139E}" type="pres">
      <dgm:prSet presAssocID="{EB1F5090-D04B-4041-B111-9E55209F78F1}" presName="thickLine" presStyleLbl="alignNode1" presStyleIdx="0" presStyleCnt="2"/>
      <dgm:spPr/>
    </dgm:pt>
    <dgm:pt modelId="{B661EF17-4A99-467A-95AE-EAD40A1F97F1}" type="pres">
      <dgm:prSet presAssocID="{EB1F5090-D04B-4041-B111-9E55209F78F1}" presName="horz1" presStyleCnt="0"/>
      <dgm:spPr/>
    </dgm:pt>
    <dgm:pt modelId="{93A380D9-5191-412D-B10B-296E0E5A45D3}" type="pres">
      <dgm:prSet presAssocID="{EB1F5090-D04B-4041-B111-9E55209F78F1}" presName="tx1" presStyleLbl="revTx" presStyleIdx="0" presStyleCnt="2"/>
      <dgm:spPr/>
    </dgm:pt>
    <dgm:pt modelId="{C45BD8BB-0619-4976-98B6-E953816E4258}" type="pres">
      <dgm:prSet presAssocID="{EB1F5090-D04B-4041-B111-9E55209F78F1}" presName="vert1" presStyleCnt="0"/>
      <dgm:spPr/>
    </dgm:pt>
    <dgm:pt modelId="{745CE736-6CB6-4E19-A5FE-F61A163BC88F}" type="pres">
      <dgm:prSet presAssocID="{2C669C2F-B95B-44EA-A226-EA9D30B25AE9}" presName="thickLine" presStyleLbl="alignNode1" presStyleIdx="1" presStyleCnt="2"/>
      <dgm:spPr/>
    </dgm:pt>
    <dgm:pt modelId="{EB5D4249-82CF-4D0B-A12E-5E5B769C3284}" type="pres">
      <dgm:prSet presAssocID="{2C669C2F-B95B-44EA-A226-EA9D30B25AE9}" presName="horz1" presStyleCnt="0"/>
      <dgm:spPr/>
    </dgm:pt>
    <dgm:pt modelId="{C468487C-62D3-4EC3-BCBE-3E400B49804E}" type="pres">
      <dgm:prSet presAssocID="{2C669C2F-B95B-44EA-A226-EA9D30B25AE9}" presName="tx1" presStyleLbl="revTx" presStyleIdx="1" presStyleCnt="2"/>
      <dgm:spPr/>
    </dgm:pt>
    <dgm:pt modelId="{A7A5FA5D-6C41-487C-A739-87605145F9F1}" type="pres">
      <dgm:prSet presAssocID="{2C669C2F-B95B-44EA-A226-EA9D30B25AE9}" presName="vert1" presStyleCnt="0"/>
      <dgm:spPr/>
    </dgm:pt>
  </dgm:ptLst>
  <dgm:cxnLst>
    <dgm:cxn modelId="{53544F97-BB86-4845-998D-0ABAB9B7960C}" type="presOf" srcId="{2C669C2F-B95B-44EA-A226-EA9D30B25AE9}" destId="{C468487C-62D3-4EC3-BCBE-3E400B49804E}" srcOrd="0" destOrd="0" presId="urn:microsoft.com/office/officeart/2008/layout/LinedList"/>
    <dgm:cxn modelId="{2E5C839A-FFD3-4D3F-B92E-B3D16F3F8FF2}" type="presOf" srcId="{EB1F5090-D04B-4041-B111-9E55209F78F1}" destId="{93A380D9-5191-412D-B10B-296E0E5A45D3}" srcOrd="0" destOrd="0" presId="urn:microsoft.com/office/officeart/2008/layout/LinedList"/>
    <dgm:cxn modelId="{7CDFEE9B-74D9-4B51-9E96-EF43DE46EAED}" type="presOf" srcId="{F68888D2-F5A2-46FA-B79F-F3303F71EB1B}" destId="{26F426D3-EB93-4950-9755-E65274A0516A}" srcOrd="0" destOrd="0" presId="urn:microsoft.com/office/officeart/2008/layout/LinedList"/>
    <dgm:cxn modelId="{121D44B9-89BD-4C76-929D-86E57D8172A4}" srcId="{F68888D2-F5A2-46FA-B79F-F3303F71EB1B}" destId="{EB1F5090-D04B-4041-B111-9E55209F78F1}" srcOrd="0" destOrd="0" parTransId="{CBCFCABE-A357-447C-A048-D2F24D054908}" sibTransId="{443EC802-D720-410B-A72E-D32742D93C75}"/>
    <dgm:cxn modelId="{1EE6A9BE-7AE7-414E-8194-A88F4829FEC7}" srcId="{F68888D2-F5A2-46FA-B79F-F3303F71EB1B}" destId="{2C669C2F-B95B-44EA-A226-EA9D30B25AE9}" srcOrd="1" destOrd="0" parTransId="{2A612145-E63E-49C6-910F-8071438614E3}" sibTransId="{C35864FE-C96E-4971-9A7E-6F3F8CB94537}"/>
    <dgm:cxn modelId="{4037E037-73B7-4151-9510-65B1DE0274E0}" type="presParOf" srcId="{26F426D3-EB93-4950-9755-E65274A0516A}" destId="{F3948AA4-FF15-4488-85E5-21EDB90A139E}" srcOrd="0" destOrd="0" presId="urn:microsoft.com/office/officeart/2008/layout/LinedList"/>
    <dgm:cxn modelId="{0BBD9677-ECE9-447E-9CA1-93C98CD5ACF7}" type="presParOf" srcId="{26F426D3-EB93-4950-9755-E65274A0516A}" destId="{B661EF17-4A99-467A-95AE-EAD40A1F97F1}" srcOrd="1" destOrd="0" presId="urn:microsoft.com/office/officeart/2008/layout/LinedList"/>
    <dgm:cxn modelId="{DA040EE8-371A-424B-A7A2-861B901B7290}" type="presParOf" srcId="{B661EF17-4A99-467A-95AE-EAD40A1F97F1}" destId="{93A380D9-5191-412D-B10B-296E0E5A45D3}" srcOrd="0" destOrd="0" presId="urn:microsoft.com/office/officeart/2008/layout/LinedList"/>
    <dgm:cxn modelId="{E25CB686-3791-4A4C-88C1-DD120D18D386}" type="presParOf" srcId="{B661EF17-4A99-467A-95AE-EAD40A1F97F1}" destId="{C45BD8BB-0619-4976-98B6-E953816E4258}" srcOrd="1" destOrd="0" presId="urn:microsoft.com/office/officeart/2008/layout/LinedList"/>
    <dgm:cxn modelId="{E9166F91-D3C5-4DF6-A939-C26FC4002087}" type="presParOf" srcId="{26F426D3-EB93-4950-9755-E65274A0516A}" destId="{745CE736-6CB6-4E19-A5FE-F61A163BC88F}" srcOrd="2" destOrd="0" presId="urn:microsoft.com/office/officeart/2008/layout/LinedList"/>
    <dgm:cxn modelId="{4DC88A7B-FC13-47EA-AC4E-ACCAF252C977}" type="presParOf" srcId="{26F426D3-EB93-4950-9755-E65274A0516A}" destId="{EB5D4249-82CF-4D0B-A12E-5E5B769C3284}" srcOrd="3" destOrd="0" presId="urn:microsoft.com/office/officeart/2008/layout/LinedList"/>
    <dgm:cxn modelId="{3F87CFB3-DBAF-4DDF-BE10-DE01481CA1B5}" type="presParOf" srcId="{EB5D4249-82CF-4D0B-A12E-5E5B769C3284}" destId="{C468487C-62D3-4EC3-BCBE-3E400B49804E}" srcOrd="0" destOrd="0" presId="urn:microsoft.com/office/officeart/2008/layout/LinedList"/>
    <dgm:cxn modelId="{B58C739D-7E20-46C0-A33D-C0B80AC8634C}" type="presParOf" srcId="{EB5D4249-82CF-4D0B-A12E-5E5B769C3284}" destId="{A7A5FA5D-6C41-487C-A739-87605145F9F1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948AA4-FF15-4488-85E5-21EDB90A139E}">
      <dsp:nvSpPr>
        <dsp:cNvPr id="0" name=""/>
        <dsp:cNvSpPr/>
      </dsp:nvSpPr>
      <dsp:spPr>
        <a:xfrm>
          <a:off x="0" y="0"/>
          <a:ext cx="6900512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A380D9-5191-412D-B10B-296E0E5A45D3}">
      <dsp:nvSpPr>
        <dsp:cNvPr id="0" name=""/>
        <dsp:cNvSpPr/>
      </dsp:nvSpPr>
      <dsp:spPr>
        <a:xfrm>
          <a:off x="0" y="0"/>
          <a:ext cx="6900512" cy="27680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830" tIns="163830" rIns="163830" bIns="163830" numCol="1" spcCol="1270" anchor="t" anchorCtr="0">
          <a:noAutofit/>
        </a:bodyPr>
        <a:lstStyle/>
        <a:p>
          <a:pPr marL="0" lvl="0" indent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4300" kern="1200" dirty="0">
              <a:latin typeface="Arial Nova"/>
            </a:rPr>
            <a:t>Tem um DJ pra animar a galera durante o dia e até música brasileira toca por lá!</a:t>
          </a:r>
          <a:endParaRPr lang="en-US" sz="4300" kern="1200" dirty="0">
            <a:latin typeface="Arial Nova"/>
          </a:endParaRPr>
        </a:p>
      </dsp:txBody>
      <dsp:txXfrm>
        <a:off x="0" y="0"/>
        <a:ext cx="6900512" cy="2768070"/>
      </dsp:txXfrm>
    </dsp:sp>
    <dsp:sp modelId="{745CE736-6CB6-4E19-A5FE-F61A163BC88F}">
      <dsp:nvSpPr>
        <dsp:cNvPr id="0" name=""/>
        <dsp:cNvSpPr/>
      </dsp:nvSpPr>
      <dsp:spPr>
        <a:xfrm>
          <a:off x="0" y="2768070"/>
          <a:ext cx="6900512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68487C-62D3-4EC3-BCBE-3E400B49804E}">
      <dsp:nvSpPr>
        <dsp:cNvPr id="0" name=""/>
        <dsp:cNvSpPr/>
      </dsp:nvSpPr>
      <dsp:spPr>
        <a:xfrm>
          <a:off x="0" y="2768070"/>
          <a:ext cx="6900512" cy="27680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830" tIns="163830" rIns="163830" bIns="163830" numCol="1" spcCol="1270" anchor="t" anchorCtr="0">
          <a:noAutofit/>
        </a:bodyPr>
        <a:lstStyle/>
        <a:p>
          <a:pPr marL="0" lvl="0" indent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4300" kern="1200">
              <a:latin typeface="Arial Nova"/>
            </a:rPr>
            <a:t>No fim da tarde enche de saguis por lá, acaba sendo uma atração à parte.</a:t>
          </a:r>
          <a:endParaRPr lang="en-US" sz="4300" kern="1200">
            <a:latin typeface="Arial Nova"/>
          </a:endParaRPr>
        </a:p>
      </dsp:txBody>
      <dsp:txXfrm>
        <a:off x="0" y="2768070"/>
        <a:ext cx="6900512" cy="276807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56488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00797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98102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59830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57567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9/18/2022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15226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9/18/2022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20835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9/18/2022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79447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9/18/2022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28406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9/18/2022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85183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9/18/2022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10292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9/18/2022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30154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8" r:id="rId1"/>
    <p:sldLayoutId id="2147483779" r:id="rId2"/>
    <p:sldLayoutId id="2147483780" r:id="rId3"/>
    <p:sldLayoutId id="2147483781" r:id="rId4"/>
    <p:sldLayoutId id="2147483782" r:id="rId5"/>
    <p:sldLayoutId id="2147483783" r:id="rId6"/>
    <p:sldLayoutId id="2147483784" r:id="rId7"/>
    <p:sldLayoutId id="2147483785" r:id="rId8"/>
    <p:sldLayoutId id="2147483786" r:id="rId9"/>
    <p:sldLayoutId id="2147483787" r:id="rId10"/>
    <p:sldLayoutId id="214748378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12">
            <a:extLst>
              <a:ext uri="{FF2B5EF4-FFF2-40B4-BE49-F238E27FC236}">
                <a16:creationId xmlns:a16="http://schemas.microsoft.com/office/drawing/2014/main" id="{B0354608-2C0B-45C8-8C8B-8E3ED2EF58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EA245BAD-952A-5471-E9E0-BDA6A47113D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12501" b="125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59102" y="1764958"/>
            <a:ext cx="7010018" cy="2288225"/>
          </a:xfrm>
        </p:spPr>
        <p:txBody>
          <a:bodyPr>
            <a:normAutofit/>
          </a:bodyPr>
          <a:lstStyle/>
          <a:p>
            <a:pPr algn="l"/>
            <a:r>
              <a:rPr lang="en-US" sz="5000" b="1" dirty="0">
                <a:solidFill>
                  <a:schemeClr val="accent4"/>
                </a:solidFill>
                <a:latin typeface="Dubai"/>
                <a:cs typeface="Calibri Light"/>
              </a:rPr>
              <a:t>ÁFRICA DO SUL E SEU </a:t>
            </a:r>
            <a:br>
              <a:rPr lang="en-US" sz="5000" b="1" dirty="0">
                <a:solidFill>
                  <a:schemeClr val="accent4"/>
                </a:solidFill>
                <a:latin typeface="Dubai"/>
                <a:cs typeface="Calibri Light"/>
              </a:rPr>
            </a:br>
            <a:r>
              <a:rPr lang="en-US" sz="5000" b="1" dirty="0">
                <a:solidFill>
                  <a:schemeClr val="accent4"/>
                </a:solidFill>
                <a:latin typeface="Dubai"/>
                <a:cs typeface="Calibri Light"/>
              </a:rPr>
              <a:t>SUN CITY RESORT</a:t>
            </a:r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A69EB637-CEDE-43AD-8B65-DDD63C08F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90870" y="2245586"/>
            <a:ext cx="1262906" cy="1108260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tx1">
              <a:alpha val="40000"/>
            </a:schemeClr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0CB104A7-23C7-8771-554B-97F6053AC1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4174" b="3"/>
          <a:stretch/>
        </p:blipFill>
        <p:spPr>
          <a:xfrm>
            <a:off x="933974" y="911082"/>
            <a:ext cx="2034550" cy="1797684"/>
          </a:xfrm>
          <a:custGeom>
            <a:avLst/>
            <a:gdLst/>
            <a:ahLst/>
            <a:cxnLst/>
            <a:rect l="l" t="t" r="r" b="b"/>
            <a:pathLst>
              <a:path w="2034550" h="1797684">
                <a:moveTo>
                  <a:pt x="585760" y="0"/>
                </a:moveTo>
                <a:cubicBezTo>
                  <a:pt x="585760" y="0"/>
                  <a:pt x="585760" y="0"/>
                  <a:pt x="1448790" y="0"/>
                </a:cubicBezTo>
                <a:cubicBezTo>
                  <a:pt x="1502846" y="0"/>
                  <a:pt x="1555038" y="29714"/>
                  <a:pt x="1581134" y="77999"/>
                </a:cubicBezTo>
                <a:cubicBezTo>
                  <a:pt x="1581134" y="77999"/>
                  <a:pt x="1581134" y="77999"/>
                  <a:pt x="2013580" y="822701"/>
                </a:cubicBezTo>
                <a:cubicBezTo>
                  <a:pt x="2041540" y="869128"/>
                  <a:pt x="2041540" y="928556"/>
                  <a:pt x="2013580" y="974984"/>
                </a:cubicBezTo>
                <a:cubicBezTo>
                  <a:pt x="2013580" y="974984"/>
                  <a:pt x="2013580" y="974984"/>
                  <a:pt x="1581134" y="1719685"/>
                </a:cubicBezTo>
                <a:cubicBezTo>
                  <a:pt x="1555038" y="1767970"/>
                  <a:pt x="1502846" y="1797684"/>
                  <a:pt x="1448790" y="1797684"/>
                </a:cubicBezTo>
                <a:cubicBezTo>
                  <a:pt x="1448790" y="1797684"/>
                  <a:pt x="1448790" y="1797684"/>
                  <a:pt x="585760" y="1797684"/>
                </a:cubicBezTo>
                <a:cubicBezTo>
                  <a:pt x="529841" y="1797684"/>
                  <a:pt x="479513" y="1767970"/>
                  <a:pt x="451553" y="1719685"/>
                </a:cubicBezTo>
                <a:cubicBezTo>
                  <a:pt x="451553" y="1719685"/>
                  <a:pt x="451553" y="1719685"/>
                  <a:pt x="20970" y="974984"/>
                </a:cubicBezTo>
                <a:cubicBezTo>
                  <a:pt x="-6990" y="928556"/>
                  <a:pt x="-6990" y="869128"/>
                  <a:pt x="20970" y="822701"/>
                </a:cubicBezTo>
                <a:cubicBezTo>
                  <a:pt x="20970" y="822701"/>
                  <a:pt x="20970" y="822701"/>
                  <a:pt x="451553" y="77999"/>
                </a:cubicBezTo>
                <a:cubicBezTo>
                  <a:pt x="479513" y="29714"/>
                  <a:pt x="529841" y="0"/>
                  <a:pt x="585760" y="0"/>
                </a:cubicBezTo>
                <a:close/>
              </a:path>
            </a:pathLst>
          </a:custGeom>
          <a:ln w="63500">
            <a:solidFill>
              <a:schemeClr val="tx1">
                <a:alpha val="80000"/>
              </a:schemeClr>
            </a:solidFill>
          </a:ln>
        </p:spPr>
      </p:pic>
      <p:sp>
        <p:nvSpPr>
          <p:cNvPr id="17" name="Freeform 5">
            <a:extLst>
              <a:ext uri="{FF2B5EF4-FFF2-40B4-BE49-F238E27FC236}">
                <a16:creationId xmlns:a16="http://schemas.microsoft.com/office/drawing/2014/main" id="{B0FAED46-1BF7-48DB-980D-571CD2A30D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362936" y="1825453"/>
            <a:ext cx="799094" cy="701243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tx1">
              <a:alpha val="60000"/>
            </a:schemeClr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68EC24-6A92-8123-DD53-F0F0A6D516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492" y="639520"/>
            <a:ext cx="3866444" cy="1719072"/>
          </a:xfrm>
        </p:spPr>
        <p:txBody>
          <a:bodyPr anchor="b">
            <a:normAutofit/>
          </a:bodyPr>
          <a:lstStyle/>
          <a:p>
            <a:r>
              <a:rPr lang="en-US" sz="5400" b="1" dirty="0">
                <a:solidFill>
                  <a:schemeClr val="accent4"/>
                </a:solidFill>
                <a:latin typeface="Dubai"/>
                <a:cs typeface="Calibri Light"/>
              </a:rPr>
              <a:t>ECONOMIA</a:t>
            </a:r>
            <a:br>
              <a:rPr lang="en-US" sz="5400" b="1" dirty="0">
                <a:solidFill>
                  <a:schemeClr val="accent4"/>
                </a:solidFill>
                <a:latin typeface="Dubai"/>
                <a:cs typeface="Calibri Light"/>
              </a:rPr>
            </a:br>
            <a:r>
              <a:rPr lang="en-US" sz="5400" b="1" dirty="0">
                <a:solidFill>
                  <a:schemeClr val="accent4"/>
                </a:solidFill>
                <a:latin typeface="Dubai"/>
                <a:cs typeface="Calibri Light"/>
              </a:rPr>
              <a:t>ATUAL</a:t>
            </a:r>
          </a:p>
        </p:txBody>
      </p:sp>
      <p:sp>
        <p:nvSpPr>
          <p:cNvPr id="18" name="sketch line">
            <a:extLst>
              <a:ext uri="{FF2B5EF4-FFF2-40B4-BE49-F238E27FC236}">
                <a16:creationId xmlns:a16="http://schemas.microsoft.com/office/drawing/2014/main" id="{6357EC4F-235E-4222-A36F-C7878ACE37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D7BE32-5726-BE9B-74CA-3B77B31E3D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8714" y="2567320"/>
            <a:ext cx="3993443" cy="4285600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buNone/>
            </a:pPr>
            <a:endParaRPr lang="en-US" sz="2000" dirty="0">
              <a:latin typeface="Arial Nova"/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sz="2000" dirty="0" err="1">
                <a:latin typeface="Arial Nova"/>
                <a:ea typeface="+mn-lt"/>
                <a:cs typeface="+mn-lt"/>
              </a:rPr>
              <a:t>Ainda</a:t>
            </a:r>
            <a:r>
              <a:rPr lang="en-US" sz="2000" dirty="0">
                <a:latin typeface="Arial Nova"/>
                <a:ea typeface="+mn-lt"/>
                <a:cs typeface="+mn-lt"/>
              </a:rPr>
              <a:t>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assim</a:t>
            </a:r>
            <a:r>
              <a:rPr lang="en-US" sz="2000" dirty="0">
                <a:latin typeface="Arial Nova"/>
                <a:ea typeface="+mn-lt"/>
                <a:cs typeface="+mn-lt"/>
              </a:rPr>
              <a:t>,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nos</a:t>
            </a:r>
            <a:r>
              <a:rPr lang="en-US" sz="2000" dirty="0">
                <a:latin typeface="Arial Nova"/>
                <a:ea typeface="+mn-lt"/>
                <a:cs typeface="+mn-lt"/>
              </a:rPr>
              <a:t>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dias</a:t>
            </a:r>
            <a:r>
              <a:rPr lang="en-US" sz="2000" dirty="0">
                <a:latin typeface="Arial Nova"/>
                <a:ea typeface="+mn-lt"/>
                <a:cs typeface="+mn-lt"/>
              </a:rPr>
              <a:t> de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hoje</a:t>
            </a:r>
            <a:r>
              <a:rPr lang="en-US" sz="2000" dirty="0">
                <a:latin typeface="Arial Nova"/>
                <a:ea typeface="+mn-lt"/>
                <a:cs typeface="+mn-lt"/>
              </a:rPr>
              <a:t>, o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país</a:t>
            </a:r>
            <a:r>
              <a:rPr lang="en-US" sz="2000" dirty="0">
                <a:latin typeface="Arial Nova"/>
                <a:ea typeface="+mn-lt"/>
                <a:cs typeface="+mn-lt"/>
              </a:rPr>
              <a:t>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ainda</a:t>
            </a:r>
            <a:r>
              <a:rPr lang="en-US" sz="2000" dirty="0">
                <a:latin typeface="Arial Nova"/>
                <a:ea typeface="+mn-lt"/>
                <a:cs typeface="+mn-lt"/>
              </a:rPr>
              <a:t> continua com um forte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índice</a:t>
            </a:r>
            <a:r>
              <a:rPr lang="en-US" sz="2000" dirty="0">
                <a:latin typeface="Arial Nova"/>
                <a:ea typeface="+mn-lt"/>
                <a:cs typeface="+mn-lt"/>
              </a:rPr>
              <a:t> de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pobreza</a:t>
            </a:r>
            <a:r>
              <a:rPr lang="en-US" sz="2000" dirty="0">
                <a:latin typeface="Arial Nova"/>
                <a:ea typeface="+mn-lt"/>
                <a:cs typeface="+mn-lt"/>
              </a:rPr>
              <a:t> e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desigualdade</a:t>
            </a:r>
            <a:r>
              <a:rPr lang="en-US" sz="2000" dirty="0">
                <a:latin typeface="Arial Nova"/>
                <a:ea typeface="+mn-lt"/>
                <a:cs typeface="+mn-lt"/>
              </a:rPr>
              <a:t> social.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Estando</a:t>
            </a:r>
            <a:r>
              <a:rPr lang="en-US" sz="2000" dirty="0">
                <a:latin typeface="Arial Nova"/>
                <a:ea typeface="+mn-lt"/>
                <a:cs typeface="+mn-lt"/>
              </a:rPr>
              <a:t>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em</a:t>
            </a:r>
            <a:r>
              <a:rPr lang="en-US" sz="2000" dirty="0">
                <a:latin typeface="Arial Nova"/>
                <a:ea typeface="+mn-lt"/>
                <a:cs typeface="+mn-lt"/>
              </a:rPr>
              <a:t> 84° no ranking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mundial</a:t>
            </a:r>
            <a:r>
              <a:rPr lang="en-US" sz="2000" dirty="0">
                <a:latin typeface="Arial Nova"/>
                <a:ea typeface="+mn-lt"/>
                <a:cs typeface="+mn-lt"/>
              </a:rPr>
              <a:t> de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facilidade</a:t>
            </a:r>
            <a:r>
              <a:rPr lang="en-US" sz="2000" dirty="0">
                <a:latin typeface="Arial Nova"/>
                <a:ea typeface="+mn-lt"/>
                <a:cs typeface="+mn-lt"/>
              </a:rPr>
              <a:t> de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fazer</a:t>
            </a:r>
            <a:r>
              <a:rPr lang="en-US" sz="2000" dirty="0">
                <a:latin typeface="Arial Nova"/>
                <a:ea typeface="+mn-lt"/>
                <a:cs typeface="+mn-lt"/>
              </a:rPr>
              <a:t>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negócios</a:t>
            </a:r>
            <a:r>
              <a:rPr lang="en-US" sz="2000" dirty="0">
                <a:latin typeface="Arial Nova"/>
                <a:ea typeface="+mn-lt"/>
                <a:cs typeface="+mn-lt"/>
              </a:rPr>
              <a:t> do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mundo</a:t>
            </a:r>
            <a:r>
              <a:rPr lang="en-US" sz="2000" dirty="0">
                <a:latin typeface="Arial Nova"/>
                <a:ea typeface="+mn-lt"/>
                <a:cs typeface="+mn-lt"/>
              </a:rPr>
              <a:t>, e com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uma</a:t>
            </a:r>
            <a:r>
              <a:rPr lang="en-US" sz="2000" dirty="0">
                <a:latin typeface="Arial Nova"/>
                <a:ea typeface="+mn-lt"/>
                <a:cs typeface="+mn-lt"/>
              </a:rPr>
              <a:t>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instabilidade</a:t>
            </a:r>
            <a:r>
              <a:rPr lang="en-US" sz="2000" dirty="0">
                <a:latin typeface="Arial Nova"/>
                <a:ea typeface="+mn-lt"/>
                <a:cs typeface="+mn-lt"/>
              </a:rPr>
              <a:t>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econômica</a:t>
            </a:r>
            <a:r>
              <a:rPr lang="en-US" sz="2000" dirty="0">
                <a:latin typeface="Arial Nova"/>
                <a:ea typeface="+mn-lt"/>
                <a:cs typeface="+mn-lt"/>
              </a:rPr>
              <a:t>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muito</a:t>
            </a:r>
            <a:r>
              <a:rPr lang="en-US" sz="2000" dirty="0">
                <a:latin typeface="Arial Nova"/>
                <a:ea typeface="+mn-lt"/>
                <a:cs typeface="+mn-lt"/>
              </a:rPr>
              <a:t> forte,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principalmente</a:t>
            </a:r>
            <a:r>
              <a:rPr lang="en-US" sz="2000" dirty="0">
                <a:latin typeface="Arial Nova"/>
                <a:ea typeface="+mn-lt"/>
                <a:cs typeface="+mn-lt"/>
              </a:rPr>
              <a:t> no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período</a:t>
            </a:r>
            <a:r>
              <a:rPr lang="en-US" sz="2000" dirty="0">
                <a:latin typeface="Arial Nova"/>
                <a:ea typeface="+mn-lt"/>
                <a:cs typeface="+mn-lt"/>
              </a:rPr>
              <a:t> da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pandemia</a:t>
            </a:r>
            <a:r>
              <a:rPr lang="en-US" sz="2000" dirty="0">
                <a:latin typeface="Arial Nova"/>
                <a:ea typeface="+mn-lt"/>
                <a:cs typeface="+mn-lt"/>
              </a:rPr>
              <a:t>, o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país</a:t>
            </a:r>
            <a:r>
              <a:rPr lang="en-US" sz="2000" dirty="0">
                <a:latin typeface="Arial Nova"/>
                <a:ea typeface="+mn-lt"/>
                <a:cs typeface="+mn-lt"/>
              </a:rPr>
              <a:t>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ainda</a:t>
            </a:r>
            <a:r>
              <a:rPr lang="en-US" sz="2000" dirty="0">
                <a:latin typeface="Arial Nova"/>
                <a:ea typeface="+mn-lt"/>
                <a:cs typeface="+mn-lt"/>
              </a:rPr>
              <a:t>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passa</a:t>
            </a:r>
            <a:r>
              <a:rPr lang="en-US" sz="2000" dirty="0">
                <a:latin typeface="Arial Nova"/>
                <a:ea typeface="+mn-lt"/>
                <a:cs typeface="+mn-lt"/>
              </a:rPr>
              <a:t>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por</a:t>
            </a:r>
            <a:r>
              <a:rPr lang="en-US" sz="2000" dirty="0">
                <a:latin typeface="Arial Nova"/>
                <a:ea typeface="+mn-lt"/>
                <a:cs typeface="+mn-lt"/>
              </a:rPr>
              <a:t>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muitas</a:t>
            </a:r>
            <a:r>
              <a:rPr lang="en-US" sz="2000" dirty="0">
                <a:latin typeface="Arial Nova"/>
                <a:ea typeface="+mn-lt"/>
                <a:cs typeface="+mn-lt"/>
              </a:rPr>
              <a:t>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dificuldades</a:t>
            </a:r>
            <a:r>
              <a:rPr lang="en-US" sz="2000" dirty="0">
                <a:latin typeface="Arial Nova"/>
                <a:ea typeface="+mn-lt"/>
                <a:cs typeface="+mn-lt"/>
              </a:rPr>
              <a:t>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econômicas</a:t>
            </a:r>
            <a:r>
              <a:rPr lang="en-US" sz="2000" dirty="0">
                <a:latin typeface="Arial Nova"/>
                <a:ea typeface="+mn-lt"/>
                <a:cs typeface="+mn-lt"/>
              </a:rPr>
              <a:t>, visto que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tem</a:t>
            </a:r>
            <a:r>
              <a:rPr lang="en-US" sz="2000" dirty="0">
                <a:latin typeface="Arial Nova"/>
                <a:ea typeface="+mn-lt"/>
                <a:cs typeface="+mn-lt"/>
              </a:rPr>
              <a:t>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piorado</a:t>
            </a:r>
            <a:r>
              <a:rPr lang="en-US" sz="2000" dirty="0">
                <a:latin typeface="Arial Nova"/>
                <a:ea typeface="+mn-lt"/>
                <a:cs typeface="+mn-lt"/>
              </a:rPr>
              <a:t>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muito</a:t>
            </a:r>
            <a:r>
              <a:rPr lang="en-US" sz="2000" dirty="0">
                <a:latin typeface="Arial Nova"/>
                <a:ea typeface="+mn-lt"/>
                <a:cs typeface="+mn-lt"/>
              </a:rPr>
              <a:t>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neste</a:t>
            </a:r>
            <a:r>
              <a:rPr lang="en-US" sz="2000" dirty="0">
                <a:latin typeface="Arial Nova"/>
                <a:ea typeface="+mn-lt"/>
                <a:cs typeface="+mn-lt"/>
              </a:rPr>
              <a:t>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quesito</a:t>
            </a:r>
            <a:r>
              <a:rPr lang="en-US" sz="2000" dirty="0">
                <a:latin typeface="Arial Nova"/>
                <a:ea typeface="+mn-lt"/>
                <a:cs typeface="+mn-lt"/>
              </a:rPr>
              <a:t>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desde</a:t>
            </a:r>
            <a:r>
              <a:rPr lang="en-US" sz="2000" dirty="0">
                <a:latin typeface="Arial Nova"/>
                <a:ea typeface="+mn-lt"/>
                <a:cs typeface="+mn-lt"/>
              </a:rPr>
              <a:t> a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última</a:t>
            </a:r>
            <a:r>
              <a:rPr lang="en-US" sz="2000" dirty="0">
                <a:latin typeface="Arial Nova"/>
                <a:ea typeface="+mn-lt"/>
                <a:cs typeface="+mn-lt"/>
              </a:rPr>
              <a:t>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década</a:t>
            </a:r>
            <a:r>
              <a:rPr lang="en-US" sz="2000" dirty="0">
                <a:latin typeface="Arial Nova"/>
                <a:ea typeface="+mn-lt"/>
                <a:cs typeface="+mn-lt"/>
              </a:rPr>
              <a:t>.</a:t>
            </a:r>
            <a:endParaRPr lang="en-US"/>
          </a:p>
        </p:txBody>
      </p:sp>
      <p:pic>
        <p:nvPicPr>
          <p:cNvPr id="4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84539B07-5A17-2E56-224C-E8FF7BBE97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1823885"/>
            <a:ext cx="7538719" cy="3506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81933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828499-5D09-3229-DA0A-6354FC2BF5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6693" y="548640"/>
            <a:ext cx="3925415" cy="5431536"/>
          </a:xfrm>
        </p:spPr>
        <p:txBody>
          <a:bodyPr>
            <a:normAutofit/>
          </a:bodyPr>
          <a:lstStyle/>
          <a:p>
            <a:r>
              <a:rPr lang="en-US" sz="5000" b="1" dirty="0">
                <a:solidFill>
                  <a:schemeClr val="accent4"/>
                </a:solidFill>
                <a:latin typeface="Dubai"/>
                <a:cs typeface="Calibri Light"/>
              </a:rPr>
              <a:t>DIVISÃO ECONÔMICA E SOCIAL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onnsiteX0" fmla="*/ 0 w 4480560"/>
              <a:gd name="connsiteY0" fmla="*/ 0 h 18288"/>
              <a:gd name="connsiteX1" fmla="*/ 595274 w 4480560"/>
              <a:gd name="connsiteY1" fmla="*/ 0 h 18288"/>
              <a:gd name="connsiteX2" fmla="*/ 1100938 w 4480560"/>
              <a:gd name="connsiteY2" fmla="*/ 0 h 18288"/>
              <a:gd name="connsiteX3" fmla="*/ 1651406 w 4480560"/>
              <a:gd name="connsiteY3" fmla="*/ 0 h 18288"/>
              <a:gd name="connsiteX4" fmla="*/ 2336292 w 4480560"/>
              <a:gd name="connsiteY4" fmla="*/ 0 h 18288"/>
              <a:gd name="connsiteX5" fmla="*/ 2931566 w 4480560"/>
              <a:gd name="connsiteY5" fmla="*/ 0 h 18288"/>
              <a:gd name="connsiteX6" fmla="*/ 3482035 w 4480560"/>
              <a:gd name="connsiteY6" fmla="*/ 0 h 18288"/>
              <a:gd name="connsiteX7" fmla="*/ 4480560 w 4480560"/>
              <a:gd name="connsiteY7" fmla="*/ 0 h 18288"/>
              <a:gd name="connsiteX8" fmla="*/ 4480560 w 4480560"/>
              <a:gd name="connsiteY8" fmla="*/ 18288 h 18288"/>
              <a:gd name="connsiteX9" fmla="*/ 3840480 w 4480560"/>
              <a:gd name="connsiteY9" fmla="*/ 18288 h 18288"/>
              <a:gd name="connsiteX10" fmla="*/ 3290011 w 4480560"/>
              <a:gd name="connsiteY10" fmla="*/ 18288 h 18288"/>
              <a:gd name="connsiteX11" fmla="*/ 2560320 w 4480560"/>
              <a:gd name="connsiteY11" fmla="*/ 18288 h 18288"/>
              <a:gd name="connsiteX12" fmla="*/ 1965046 w 4480560"/>
              <a:gd name="connsiteY12" fmla="*/ 18288 h 18288"/>
              <a:gd name="connsiteX13" fmla="*/ 1459382 w 4480560"/>
              <a:gd name="connsiteY13" fmla="*/ 18288 h 18288"/>
              <a:gd name="connsiteX14" fmla="*/ 774497 w 4480560"/>
              <a:gd name="connsiteY14" fmla="*/ 18288 h 18288"/>
              <a:gd name="connsiteX15" fmla="*/ 0 w 4480560"/>
              <a:gd name="connsiteY15" fmla="*/ 18288 h 18288"/>
              <a:gd name="connsiteX16" fmla="*/ 0 w 448056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32774E-7691-5B22-137F-3C711E2FBA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2307" y="707313"/>
            <a:ext cx="6224335" cy="54315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buNone/>
            </a:pPr>
            <a:r>
              <a:rPr lang="en-US" sz="2200" dirty="0" err="1">
                <a:latin typeface="Arial Nova"/>
                <a:ea typeface="+mn-lt"/>
                <a:cs typeface="+mn-lt"/>
              </a:rPr>
              <a:t>Exceção</a:t>
            </a:r>
            <a:r>
              <a:rPr lang="en-US" sz="2200" dirty="0">
                <a:latin typeface="Arial Nova"/>
                <a:ea typeface="+mn-lt"/>
                <a:cs typeface="+mn-lt"/>
              </a:rPr>
              <a:t> no </a:t>
            </a:r>
            <a:r>
              <a:rPr lang="en-US" sz="2200" dirty="0" err="1">
                <a:latin typeface="Arial Nova"/>
                <a:ea typeface="+mn-lt"/>
                <a:cs typeface="+mn-lt"/>
              </a:rPr>
              <a:t>continente</a:t>
            </a:r>
            <a:r>
              <a:rPr lang="en-US" sz="2200" dirty="0">
                <a:latin typeface="Arial Nova"/>
                <a:ea typeface="+mn-lt"/>
                <a:cs typeface="+mn-lt"/>
              </a:rPr>
              <a:t> </a:t>
            </a:r>
            <a:r>
              <a:rPr lang="en-US" sz="2200" dirty="0" err="1">
                <a:latin typeface="Arial Nova"/>
                <a:ea typeface="+mn-lt"/>
                <a:cs typeface="+mn-lt"/>
              </a:rPr>
              <a:t>em</a:t>
            </a:r>
            <a:r>
              <a:rPr lang="en-US" sz="2200" dirty="0">
                <a:latin typeface="Arial Nova"/>
                <a:ea typeface="+mn-lt"/>
                <a:cs typeface="+mn-lt"/>
              </a:rPr>
              <a:t> </a:t>
            </a:r>
            <a:r>
              <a:rPr lang="en-US" sz="2200" dirty="0" err="1">
                <a:latin typeface="Arial Nova"/>
                <a:ea typeface="+mn-lt"/>
                <a:cs typeface="+mn-lt"/>
              </a:rPr>
              <a:t>relação</a:t>
            </a:r>
            <a:r>
              <a:rPr lang="en-US" sz="2200" dirty="0">
                <a:latin typeface="Arial Nova"/>
                <a:ea typeface="+mn-lt"/>
                <a:cs typeface="+mn-lt"/>
              </a:rPr>
              <a:t> a </a:t>
            </a:r>
            <a:r>
              <a:rPr lang="en-US" sz="2200" dirty="0" err="1">
                <a:latin typeface="Arial Nova"/>
                <a:ea typeface="+mn-lt"/>
                <a:cs typeface="+mn-lt"/>
              </a:rPr>
              <a:t>estatísticas</a:t>
            </a:r>
            <a:r>
              <a:rPr lang="en-US" sz="2200" dirty="0">
                <a:latin typeface="Arial Nova"/>
                <a:ea typeface="+mn-lt"/>
                <a:cs typeface="+mn-lt"/>
              </a:rPr>
              <a:t> </a:t>
            </a:r>
            <a:r>
              <a:rPr lang="en-US" sz="2200" dirty="0" err="1">
                <a:latin typeface="Arial Nova"/>
                <a:ea typeface="+mn-lt"/>
                <a:cs typeface="+mn-lt"/>
              </a:rPr>
              <a:t>confiáveis</a:t>
            </a:r>
            <a:r>
              <a:rPr lang="en-US" sz="2200" dirty="0">
                <a:latin typeface="Arial Nova"/>
                <a:ea typeface="+mn-lt"/>
                <a:cs typeface="+mn-lt"/>
              </a:rPr>
              <a:t> </a:t>
            </a:r>
            <a:r>
              <a:rPr lang="en-US" sz="2200" dirty="0" err="1">
                <a:latin typeface="Arial Nova"/>
                <a:ea typeface="+mn-lt"/>
                <a:cs typeface="+mn-lt"/>
              </a:rPr>
              <a:t>sobre</a:t>
            </a:r>
            <a:r>
              <a:rPr lang="en-US" sz="2200" dirty="0">
                <a:latin typeface="Arial Nova"/>
                <a:ea typeface="+mn-lt"/>
                <a:cs typeface="+mn-lt"/>
              </a:rPr>
              <a:t> </a:t>
            </a:r>
            <a:r>
              <a:rPr lang="en-US" sz="2200" dirty="0" err="1">
                <a:latin typeface="Arial Nova"/>
                <a:ea typeface="+mn-lt"/>
                <a:cs typeface="+mn-lt"/>
              </a:rPr>
              <a:t>renda</a:t>
            </a:r>
            <a:r>
              <a:rPr lang="en-US" sz="2200" dirty="0">
                <a:latin typeface="Arial Nova"/>
                <a:ea typeface="+mn-lt"/>
                <a:cs typeface="+mn-lt"/>
              </a:rPr>
              <a:t>, a África do Sul é </a:t>
            </a:r>
            <a:r>
              <a:rPr lang="en-US" sz="2200" dirty="0" err="1">
                <a:latin typeface="Arial Nova"/>
                <a:ea typeface="+mn-lt"/>
                <a:cs typeface="+mn-lt"/>
              </a:rPr>
              <a:t>considerada</a:t>
            </a:r>
            <a:r>
              <a:rPr lang="en-US" sz="2200" dirty="0">
                <a:latin typeface="Arial Nova"/>
                <a:ea typeface="+mn-lt"/>
                <a:cs typeface="+mn-lt"/>
              </a:rPr>
              <a:t> o </a:t>
            </a:r>
            <a:r>
              <a:rPr lang="en-US" sz="2200" dirty="0" err="1">
                <a:latin typeface="Arial Nova"/>
                <a:ea typeface="+mn-lt"/>
                <a:cs typeface="+mn-lt"/>
              </a:rPr>
              <a:t>país</a:t>
            </a:r>
            <a:r>
              <a:rPr lang="en-US" sz="2200" dirty="0">
                <a:latin typeface="Arial Nova"/>
                <a:ea typeface="+mn-lt"/>
                <a:cs typeface="+mn-lt"/>
              </a:rPr>
              <a:t> </a:t>
            </a:r>
            <a:r>
              <a:rPr lang="en-US" sz="2200" dirty="0" err="1">
                <a:latin typeface="Arial Nova"/>
                <a:ea typeface="+mn-lt"/>
                <a:cs typeface="+mn-lt"/>
              </a:rPr>
              <a:t>mais</a:t>
            </a:r>
            <a:r>
              <a:rPr lang="en-US" sz="2200" dirty="0">
                <a:latin typeface="Arial Nova"/>
                <a:ea typeface="+mn-lt"/>
                <a:cs typeface="+mn-lt"/>
              </a:rPr>
              <a:t> </a:t>
            </a:r>
            <a:r>
              <a:rPr lang="en-US" sz="2200" dirty="0" err="1">
                <a:latin typeface="Arial Nova"/>
                <a:ea typeface="+mn-lt"/>
                <a:cs typeface="+mn-lt"/>
              </a:rPr>
              <a:t>desigual</a:t>
            </a:r>
            <a:r>
              <a:rPr lang="en-US" sz="2200" dirty="0">
                <a:latin typeface="Arial Nova"/>
                <a:ea typeface="+mn-lt"/>
                <a:cs typeface="+mn-lt"/>
              </a:rPr>
              <a:t> do </a:t>
            </a:r>
            <a:r>
              <a:rPr lang="en-US" sz="2200" dirty="0" err="1">
                <a:latin typeface="Arial Nova"/>
                <a:ea typeface="+mn-lt"/>
                <a:cs typeface="+mn-lt"/>
              </a:rPr>
              <a:t>mundo</a:t>
            </a:r>
            <a:r>
              <a:rPr lang="en-US" sz="2200" dirty="0">
                <a:latin typeface="Arial Nova"/>
                <a:ea typeface="+mn-lt"/>
                <a:cs typeface="+mn-lt"/>
              </a:rPr>
              <a:t>. </a:t>
            </a:r>
            <a:endParaRPr lang="en-US" sz="2200" dirty="0">
              <a:latin typeface="Arial Nova"/>
            </a:endParaRPr>
          </a:p>
          <a:p>
            <a:pPr>
              <a:buNone/>
            </a:pPr>
            <a:r>
              <a:rPr lang="en-US" sz="2200" dirty="0" err="1">
                <a:latin typeface="Arial Nova"/>
                <a:ea typeface="+mn-lt"/>
                <a:cs typeface="+mn-lt"/>
              </a:rPr>
              <a:t>Apesar</a:t>
            </a:r>
            <a:r>
              <a:rPr lang="en-US" sz="2200" dirty="0">
                <a:latin typeface="Arial Nova"/>
                <a:ea typeface="+mn-lt"/>
                <a:cs typeface="+mn-lt"/>
              </a:rPr>
              <a:t> do </a:t>
            </a:r>
            <a:r>
              <a:rPr lang="en-US" sz="2200" dirty="0" err="1">
                <a:latin typeface="Arial Nova"/>
                <a:ea typeface="+mn-lt"/>
                <a:cs typeface="+mn-lt"/>
              </a:rPr>
              <a:t>fim</a:t>
            </a:r>
            <a:r>
              <a:rPr lang="en-US" sz="2200" dirty="0">
                <a:latin typeface="Arial Nova"/>
                <a:ea typeface="+mn-lt"/>
                <a:cs typeface="+mn-lt"/>
              </a:rPr>
              <a:t> do apartheid, </a:t>
            </a:r>
            <a:r>
              <a:rPr lang="en-US" sz="2200" dirty="0" err="1">
                <a:latin typeface="Arial Nova"/>
                <a:ea typeface="+mn-lt"/>
                <a:cs typeface="+mn-lt"/>
              </a:rPr>
              <a:t>em</a:t>
            </a:r>
            <a:r>
              <a:rPr lang="en-US" sz="2200" dirty="0">
                <a:latin typeface="Arial Nova"/>
                <a:ea typeface="+mn-lt"/>
                <a:cs typeface="+mn-lt"/>
              </a:rPr>
              <a:t> 1994, a </a:t>
            </a:r>
            <a:r>
              <a:rPr lang="en-US" sz="2200" dirty="0" err="1">
                <a:latin typeface="Arial Nova"/>
                <a:ea typeface="+mn-lt"/>
                <a:cs typeface="+mn-lt"/>
              </a:rPr>
              <a:t>disparidade</a:t>
            </a:r>
            <a:r>
              <a:rPr lang="en-US" sz="2200" dirty="0">
                <a:latin typeface="Arial Nova"/>
                <a:ea typeface="+mn-lt"/>
                <a:cs typeface="+mn-lt"/>
              </a:rPr>
              <a:t> entre </a:t>
            </a:r>
            <a:r>
              <a:rPr lang="en-US" sz="2200" dirty="0" err="1">
                <a:latin typeface="Arial Nova"/>
                <a:ea typeface="+mn-lt"/>
                <a:cs typeface="+mn-lt"/>
              </a:rPr>
              <a:t>pobres</a:t>
            </a:r>
            <a:r>
              <a:rPr lang="en-US" sz="2200" dirty="0">
                <a:latin typeface="Arial Nova"/>
                <a:ea typeface="+mn-lt"/>
                <a:cs typeface="+mn-lt"/>
              </a:rPr>
              <a:t> e </a:t>
            </a:r>
            <a:r>
              <a:rPr lang="en-US" sz="2200" dirty="0" err="1">
                <a:latin typeface="Arial Nova"/>
                <a:ea typeface="+mn-lt"/>
                <a:cs typeface="+mn-lt"/>
              </a:rPr>
              <a:t>ricos</a:t>
            </a:r>
            <a:r>
              <a:rPr lang="en-US" sz="2200" dirty="0">
                <a:latin typeface="Arial Nova"/>
                <a:ea typeface="+mn-lt"/>
                <a:cs typeface="+mn-lt"/>
              </a:rPr>
              <a:t> no </a:t>
            </a:r>
            <a:r>
              <a:rPr lang="en-US" sz="2200" dirty="0" err="1">
                <a:latin typeface="Arial Nova"/>
                <a:ea typeface="+mn-lt"/>
                <a:cs typeface="+mn-lt"/>
              </a:rPr>
              <a:t>país</a:t>
            </a:r>
            <a:r>
              <a:rPr lang="en-US" sz="2200" dirty="0">
                <a:latin typeface="Arial Nova"/>
                <a:ea typeface="+mn-lt"/>
                <a:cs typeface="+mn-lt"/>
              </a:rPr>
              <a:t> </a:t>
            </a:r>
            <a:r>
              <a:rPr lang="en-US" sz="2200" dirty="0" err="1">
                <a:latin typeface="Arial Nova"/>
                <a:ea typeface="+mn-lt"/>
                <a:cs typeface="+mn-lt"/>
              </a:rPr>
              <a:t>continuou</a:t>
            </a:r>
            <a:r>
              <a:rPr lang="en-US" sz="2200" dirty="0">
                <a:latin typeface="Arial Nova"/>
                <a:ea typeface="+mn-lt"/>
                <a:cs typeface="+mn-lt"/>
              </a:rPr>
              <a:t> </a:t>
            </a:r>
            <a:r>
              <a:rPr lang="en-US" sz="2200" dirty="0" err="1">
                <a:latin typeface="Arial Nova"/>
                <a:ea typeface="+mn-lt"/>
                <a:cs typeface="+mn-lt"/>
              </a:rPr>
              <a:t>subindo</a:t>
            </a:r>
            <a:r>
              <a:rPr lang="en-US" sz="2200" dirty="0">
                <a:latin typeface="Arial Nova"/>
                <a:ea typeface="+mn-lt"/>
                <a:cs typeface="+mn-lt"/>
              </a:rPr>
              <a:t> e se </a:t>
            </a:r>
            <a:r>
              <a:rPr lang="en-US" sz="2200" dirty="0" err="1">
                <a:latin typeface="Arial Nova"/>
                <a:ea typeface="+mn-lt"/>
                <a:cs typeface="+mn-lt"/>
              </a:rPr>
              <a:t>desdobrou</a:t>
            </a:r>
            <a:r>
              <a:rPr lang="en-US" sz="2200" dirty="0">
                <a:latin typeface="Arial Nova"/>
                <a:ea typeface="+mn-lt"/>
                <a:cs typeface="+mn-lt"/>
              </a:rPr>
              <a:t> </a:t>
            </a:r>
            <a:r>
              <a:rPr lang="en-US" sz="2200" dirty="0" err="1">
                <a:latin typeface="Arial Nova"/>
                <a:ea typeface="+mn-lt"/>
                <a:cs typeface="+mn-lt"/>
              </a:rPr>
              <a:t>em</a:t>
            </a:r>
            <a:r>
              <a:rPr lang="en-US" sz="2200" dirty="0">
                <a:latin typeface="Arial Nova"/>
                <a:ea typeface="+mn-lt"/>
                <a:cs typeface="+mn-lt"/>
              </a:rPr>
              <a:t> </a:t>
            </a:r>
            <a:r>
              <a:rPr lang="en-US" sz="2200" dirty="0" err="1">
                <a:latin typeface="Arial Nova"/>
                <a:ea typeface="+mn-lt"/>
                <a:cs typeface="+mn-lt"/>
              </a:rPr>
              <a:t>diferenças</a:t>
            </a:r>
            <a:r>
              <a:rPr lang="en-US" sz="2200" dirty="0">
                <a:latin typeface="Arial Nova"/>
                <a:ea typeface="+mn-lt"/>
                <a:cs typeface="+mn-lt"/>
              </a:rPr>
              <a:t> </a:t>
            </a:r>
            <a:r>
              <a:rPr lang="en-US" sz="2200" dirty="0" err="1">
                <a:latin typeface="Arial Nova"/>
                <a:ea typeface="+mn-lt"/>
                <a:cs typeface="+mn-lt"/>
              </a:rPr>
              <a:t>colossais</a:t>
            </a:r>
            <a:r>
              <a:rPr lang="en-US" sz="2200" dirty="0">
                <a:latin typeface="Arial Nova"/>
                <a:ea typeface="+mn-lt"/>
                <a:cs typeface="+mn-lt"/>
              </a:rPr>
              <a:t> </a:t>
            </a:r>
            <a:r>
              <a:rPr lang="en-US" sz="2200" dirty="0" err="1">
                <a:latin typeface="Arial Nova"/>
                <a:ea typeface="+mn-lt"/>
                <a:cs typeface="+mn-lt"/>
              </a:rPr>
              <a:t>mesmo</a:t>
            </a:r>
            <a:r>
              <a:rPr lang="en-US" sz="2200" dirty="0">
                <a:latin typeface="Arial Nova"/>
                <a:ea typeface="+mn-lt"/>
                <a:cs typeface="+mn-lt"/>
              </a:rPr>
              <a:t> entre </a:t>
            </a:r>
            <a:r>
              <a:rPr lang="en-US" sz="2200" dirty="0" err="1">
                <a:latin typeface="Arial Nova"/>
                <a:ea typeface="+mn-lt"/>
                <a:cs typeface="+mn-lt"/>
              </a:rPr>
              <a:t>sua</a:t>
            </a:r>
            <a:r>
              <a:rPr lang="en-US" sz="2200" dirty="0">
                <a:latin typeface="Arial Nova"/>
                <a:ea typeface="+mn-lt"/>
                <a:cs typeface="+mn-lt"/>
              </a:rPr>
              <a:t> </a:t>
            </a:r>
            <a:r>
              <a:rPr lang="en-US" sz="2200" dirty="0" err="1">
                <a:latin typeface="Arial Nova"/>
                <a:ea typeface="+mn-lt"/>
                <a:cs typeface="+mn-lt"/>
              </a:rPr>
              <a:t>população</a:t>
            </a:r>
            <a:r>
              <a:rPr lang="en-US" sz="2200" dirty="0">
                <a:latin typeface="Arial Nova"/>
                <a:ea typeface="+mn-lt"/>
                <a:cs typeface="+mn-lt"/>
              </a:rPr>
              <a:t> </a:t>
            </a:r>
            <a:r>
              <a:rPr lang="en-US" sz="2200" dirty="0" err="1">
                <a:latin typeface="Arial Nova"/>
                <a:ea typeface="+mn-lt"/>
                <a:cs typeface="+mn-lt"/>
              </a:rPr>
              <a:t>negra</a:t>
            </a:r>
            <a:r>
              <a:rPr lang="en-US" sz="2200" dirty="0">
                <a:latin typeface="Arial Nova"/>
                <a:ea typeface="+mn-lt"/>
                <a:cs typeface="+mn-lt"/>
              </a:rPr>
              <a:t>.</a:t>
            </a:r>
            <a:endParaRPr lang="en-US" sz="2200" dirty="0">
              <a:latin typeface="Arial Nova"/>
            </a:endParaRPr>
          </a:p>
          <a:p>
            <a:pPr marL="0" indent="0">
              <a:buNone/>
            </a:pPr>
            <a:endParaRPr lang="en-US" sz="2200" dirty="0">
              <a:latin typeface="Arial Nova"/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55048404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!!Rectangle">
            <a:extLst>
              <a:ext uri="{FF2B5EF4-FFF2-40B4-BE49-F238E27FC236}">
                <a16:creationId xmlns:a16="http://schemas.microsoft.com/office/drawing/2014/main" id="{7C432AFE-B3D2-4BFF-BF8F-96C27AFF1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B2F59D18-1407-7D32-255B-F648207AA94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6929" b="8802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D7257BC-3533-CC32-45BD-ECAA315F9F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9" y="941832"/>
            <a:ext cx="10506456" cy="2057400"/>
          </a:xfrm>
        </p:spPr>
        <p:txBody>
          <a:bodyPr anchor="b">
            <a:normAutofit/>
          </a:bodyPr>
          <a:lstStyle/>
          <a:p>
            <a:r>
              <a:rPr lang="en-US" sz="5000" b="1" dirty="0">
                <a:solidFill>
                  <a:schemeClr val="accent4"/>
                </a:solidFill>
                <a:latin typeface="Arial Nova"/>
                <a:cs typeface="Calibri Light"/>
              </a:rPr>
              <a:t>DESIGULDADE SOCIAL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01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3241202"/>
            <a:ext cx="10506456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DD4EF9-044B-1CEC-0C64-4789930E7F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3502152"/>
            <a:ext cx="10506456" cy="2670048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None/>
            </a:pPr>
            <a:r>
              <a:rPr lang="en-US" sz="2000" dirty="0">
                <a:latin typeface="Arial Nova"/>
                <a:ea typeface="+mn-lt"/>
                <a:cs typeface="+mn-lt"/>
              </a:rPr>
              <a:t>Na África do Sul,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os</a:t>
            </a:r>
            <a:r>
              <a:rPr lang="en-US" sz="2000" dirty="0">
                <a:latin typeface="Arial Nova"/>
                <a:ea typeface="+mn-lt"/>
                <a:cs typeface="+mn-lt"/>
              </a:rPr>
              <a:t> 10%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mais</a:t>
            </a:r>
            <a:r>
              <a:rPr lang="en-US" sz="2000" dirty="0">
                <a:latin typeface="Arial Nova"/>
                <a:ea typeface="+mn-lt"/>
                <a:cs typeface="+mn-lt"/>
              </a:rPr>
              <a:t>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ricos</a:t>
            </a:r>
            <a:r>
              <a:rPr lang="en-US" sz="2000" dirty="0">
                <a:latin typeface="Arial Nova"/>
                <a:ea typeface="+mn-lt"/>
                <a:cs typeface="+mn-lt"/>
              </a:rPr>
              <a:t>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capturam</a:t>
            </a:r>
            <a:r>
              <a:rPr lang="en-US" sz="2000" dirty="0">
                <a:latin typeface="Arial Nova"/>
                <a:ea typeface="+mn-lt"/>
                <a:cs typeface="+mn-lt"/>
              </a:rPr>
              <a:t>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quase</a:t>
            </a:r>
            <a:r>
              <a:rPr lang="en-US" sz="2000" dirty="0">
                <a:latin typeface="Arial Nova"/>
                <a:ea typeface="+mn-lt"/>
                <a:cs typeface="+mn-lt"/>
              </a:rPr>
              <a:t> 70% da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renda</a:t>
            </a:r>
            <a:r>
              <a:rPr lang="en-US" sz="2000" dirty="0">
                <a:latin typeface="Arial Nova"/>
                <a:ea typeface="+mn-lt"/>
                <a:cs typeface="+mn-lt"/>
              </a:rPr>
              <a:t>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nacional</a:t>
            </a:r>
            <a:r>
              <a:rPr lang="en-US" sz="2000" dirty="0">
                <a:latin typeface="Arial Nova"/>
                <a:ea typeface="+mn-lt"/>
                <a:cs typeface="+mn-lt"/>
              </a:rPr>
              <a:t>. Como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comparação</a:t>
            </a:r>
            <a:r>
              <a:rPr lang="en-US" sz="2000" dirty="0">
                <a:latin typeface="Arial Nova"/>
                <a:ea typeface="+mn-lt"/>
                <a:cs typeface="+mn-lt"/>
              </a:rPr>
              <a:t>,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em</a:t>
            </a:r>
            <a:r>
              <a:rPr lang="en-US" sz="2000" dirty="0">
                <a:latin typeface="Arial Nova"/>
                <a:ea typeface="+mn-lt"/>
                <a:cs typeface="+mn-lt"/>
              </a:rPr>
              <a:t>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países</a:t>
            </a:r>
            <a:r>
              <a:rPr lang="en-US" sz="2000" dirty="0">
                <a:latin typeface="Arial Nova"/>
                <a:ea typeface="+mn-lt"/>
                <a:cs typeface="+mn-lt"/>
              </a:rPr>
              <a:t>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muito</a:t>
            </a:r>
            <a:r>
              <a:rPr lang="en-US" sz="2000" dirty="0">
                <a:latin typeface="Arial Nova"/>
                <a:ea typeface="+mn-lt"/>
                <a:cs typeface="+mn-lt"/>
              </a:rPr>
              <a:t>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desiguais</a:t>
            </a:r>
            <a:r>
              <a:rPr lang="en-US" sz="2000" dirty="0">
                <a:latin typeface="Arial Nova"/>
                <a:ea typeface="+mn-lt"/>
                <a:cs typeface="+mn-lt"/>
              </a:rPr>
              <a:t>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como</a:t>
            </a:r>
            <a:r>
              <a:rPr lang="en-US" sz="2000" dirty="0">
                <a:latin typeface="Arial Nova"/>
                <a:ea typeface="+mn-lt"/>
                <a:cs typeface="+mn-lt"/>
              </a:rPr>
              <a:t>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Índia</a:t>
            </a:r>
            <a:r>
              <a:rPr lang="en-US" sz="2000" dirty="0">
                <a:latin typeface="Arial Nova"/>
                <a:ea typeface="+mn-lt"/>
                <a:cs typeface="+mn-lt"/>
              </a:rPr>
              <a:t> e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Brasil</a:t>
            </a:r>
            <a:r>
              <a:rPr lang="en-US" sz="2000" dirty="0">
                <a:latin typeface="Arial Nova"/>
                <a:ea typeface="+mn-lt"/>
                <a:cs typeface="+mn-lt"/>
              </a:rPr>
              <a:t>,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essa</a:t>
            </a:r>
            <a:r>
              <a:rPr lang="en-US" sz="2000" dirty="0">
                <a:latin typeface="Arial Nova"/>
                <a:ea typeface="+mn-lt"/>
                <a:cs typeface="+mn-lt"/>
              </a:rPr>
              <a:t>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apropriação</a:t>
            </a:r>
            <a:r>
              <a:rPr lang="en-US" sz="2000" dirty="0">
                <a:latin typeface="Arial Nova"/>
                <a:ea typeface="+mn-lt"/>
                <a:cs typeface="+mn-lt"/>
              </a:rPr>
              <a:t> é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pouco</a:t>
            </a:r>
            <a:r>
              <a:rPr lang="en-US" sz="2000" dirty="0">
                <a:latin typeface="Arial Nova"/>
                <a:ea typeface="+mn-lt"/>
                <a:cs typeface="+mn-lt"/>
              </a:rPr>
              <a:t> superior a 50%.</a:t>
            </a:r>
          </a:p>
          <a:p>
            <a:pPr marL="0" indent="0">
              <a:buNone/>
            </a:pPr>
            <a:r>
              <a:rPr lang="en-US" sz="2000" dirty="0" err="1">
                <a:latin typeface="Arial Nova"/>
                <a:ea typeface="+mn-lt"/>
                <a:cs typeface="+mn-lt"/>
              </a:rPr>
              <a:t>Enquanto</a:t>
            </a:r>
            <a:r>
              <a:rPr lang="en-US" sz="2000" dirty="0">
                <a:latin typeface="Arial Nova"/>
                <a:ea typeface="+mn-lt"/>
                <a:cs typeface="+mn-lt"/>
              </a:rPr>
              <a:t>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metade</a:t>
            </a:r>
            <a:r>
              <a:rPr lang="en-US" sz="2000" dirty="0">
                <a:latin typeface="Arial Nova"/>
                <a:ea typeface="+mn-lt"/>
                <a:cs typeface="+mn-lt"/>
              </a:rPr>
              <a:t> dos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sul-africanos</a:t>
            </a:r>
            <a:r>
              <a:rPr lang="en-US" sz="2000" dirty="0">
                <a:latin typeface="Arial Nova"/>
                <a:ea typeface="+mn-lt"/>
                <a:cs typeface="+mn-lt"/>
              </a:rPr>
              <a:t>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vivem</a:t>
            </a:r>
            <a:r>
              <a:rPr lang="en-US" sz="2000" dirty="0">
                <a:latin typeface="Arial Nova"/>
                <a:ea typeface="+mn-lt"/>
                <a:cs typeface="+mn-lt"/>
              </a:rPr>
              <a:t> com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menos</a:t>
            </a:r>
            <a:r>
              <a:rPr lang="en-US" sz="2000" dirty="0">
                <a:latin typeface="Arial Nova"/>
                <a:ea typeface="+mn-lt"/>
                <a:cs typeface="+mn-lt"/>
              </a:rPr>
              <a:t> de US$ 5 (R$ 20)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ao</a:t>
            </a:r>
            <a:r>
              <a:rPr lang="en-US" sz="2000" dirty="0">
                <a:latin typeface="Arial Nova"/>
                <a:ea typeface="+mn-lt"/>
                <a:cs typeface="+mn-lt"/>
              </a:rPr>
              <a:t>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dia</a:t>
            </a:r>
            <a:r>
              <a:rPr lang="en-US" sz="2000" dirty="0">
                <a:latin typeface="Arial Nova"/>
                <a:ea typeface="+mn-lt"/>
                <a:cs typeface="+mn-lt"/>
              </a:rPr>
              <a:t>,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os</a:t>
            </a:r>
            <a:r>
              <a:rPr lang="en-US" sz="2000" dirty="0">
                <a:latin typeface="Arial Nova"/>
                <a:ea typeface="+mn-lt"/>
                <a:cs typeface="+mn-lt"/>
              </a:rPr>
              <a:t> 10%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mais</a:t>
            </a:r>
            <a:r>
              <a:rPr lang="en-US" sz="2000" dirty="0">
                <a:latin typeface="Arial Nova"/>
                <a:ea typeface="+mn-lt"/>
                <a:cs typeface="+mn-lt"/>
              </a:rPr>
              <a:t>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ricos</a:t>
            </a:r>
            <a:r>
              <a:rPr lang="en-US" sz="2000" dirty="0">
                <a:latin typeface="Arial Nova"/>
                <a:ea typeface="+mn-lt"/>
                <a:cs typeface="+mn-lt"/>
              </a:rPr>
              <a:t>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ganham</a:t>
            </a:r>
            <a:r>
              <a:rPr lang="en-US" sz="2000" dirty="0">
                <a:latin typeface="Arial Nova"/>
                <a:ea typeface="+mn-lt"/>
                <a:cs typeface="+mn-lt"/>
              </a:rPr>
              <a:t> o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equivalente</a:t>
            </a:r>
            <a:r>
              <a:rPr lang="en-US" sz="2000" dirty="0">
                <a:latin typeface="Arial Nova"/>
                <a:ea typeface="+mn-lt"/>
                <a:cs typeface="+mn-lt"/>
              </a:rPr>
              <a:t> a US$ 290 (R$ 1.160).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Em</a:t>
            </a:r>
            <a:r>
              <a:rPr lang="en-US" sz="2000" dirty="0">
                <a:latin typeface="Arial Nova"/>
                <a:ea typeface="+mn-lt"/>
                <a:cs typeface="+mn-lt"/>
              </a:rPr>
              <a:t>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termos</a:t>
            </a:r>
            <a:r>
              <a:rPr lang="en-US" sz="2000" dirty="0">
                <a:latin typeface="Arial Nova"/>
                <a:ea typeface="+mn-lt"/>
                <a:cs typeface="+mn-lt"/>
              </a:rPr>
              <a:t>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anualizados</a:t>
            </a:r>
            <a:r>
              <a:rPr lang="en-US" sz="2000" dirty="0">
                <a:latin typeface="Arial Nova"/>
                <a:ea typeface="+mn-lt"/>
                <a:cs typeface="+mn-lt"/>
              </a:rPr>
              <a:t>, é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praticamente</a:t>
            </a:r>
            <a:r>
              <a:rPr lang="en-US" sz="2000" dirty="0">
                <a:latin typeface="Arial Nova"/>
                <a:ea typeface="+mn-lt"/>
                <a:cs typeface="+mn-lt"/>
              </a:rPr>
              <a:t> o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mesmo</a:t>
            </a:r>
            <a:r>
              <a:rPr lang="en-US" sz="2000" dirty="0">
                <a:latin typeface="Arial Nova"/>
                <a:ea typeface="+mn-lt"/>
                <a:cs typeface="+mn-lt"/>
              </a:rPr>
              <a:t> que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recebem</a:t>
            </a:r>
            <a:r>
              <a:rPr lang="en-US" sz="2000" dirty="0">
                <a:latin typeface="Arial Nova"/>
                <a:ea typeface="+mn-lt"/>
                <a:cs typeface="+mn-lt"/>
              </a:rPr>
              <a:t>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os</a:t>
            </a:r>
            <a:r>
              <a:rPr lang="en-US" sz="2000" dirty="0">
                <a:latin typeface="Arial Nova"/>
                <a:ea typeface="+mn-lt"/>
                <a:cs typeface="+mn-lt"/>
              </a:rPr>
              <a:t>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franceses</a:t>
            </a:r>
            <a:r>
              <a:rPr lang="en-US" sz="2000" dirty="0">
                <a:latin typeface="Arial Nova"/>
                <a:ea typeface="+mn-lt"/>
                <a:cs typeface="+mn-lt"/>
              </a:rPr>
              <a:t> dessa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mesma</a:t>
            </a:r>
            <a:r>
              <a:rPr lang="en-US" sz="2000" dirty="0">
                <a:latin typeface="Arial Nova"/>
                <a:ea typeface="+mn-lt"/>
                <a:cs typeface="+mn-lt"/>
              </a:rPr>
              <a:t>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faixa</a:t>
            </a:r>
            <a:r>
              <a:rPr lang="en-US" sz="2000" dirty="0">
                <a:latin typeface="Arial Nova"/>
                <a:ea typeface="+mn-lt"/>
                <a:cs typeface="+mn-lt"/>
              </a:rPr>
              <a:t> da elite.</a:t>
            </a:r>
          </a:p>
        </p:txBody>
      </p:sp>
    </p:spTree>
    <p:extLst>
      <p:ext uri="{BB962C8B-B14F-4D97-AF65-F5344CB8AC3E}">
        <p14:creationId xmlns:p14="http://schemas.microsoft.com/office/powerpoint/2010/main" val="4110118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A picture containing ground, outdoor, wooden, roof&#10;&#10;Description automatically generated">
            <a:extLst>
              <a:ext uri="{FF2B5EF4-FFF2-40B4-BE49-F238E27FC236}">
                <a16:creationId xmlns:a16="http://schemas.microsoft.com/office/drawing/2014/main" id="{515B8A42-2A4A-E714-DE35-21B01A07B5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480" r="24684" b="4002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A041DF-61B7-835D-787F-492E00B300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317" y="1161288"/>
            <a:ext cx="3720365" cy="1279934"/>
          </a:xfrm>
        </p:spPr>
        <p:txBody>
          <a:bodyPr anchor="b">
            <a:noAutofit/>
          </a:bodyPr>
          <a:lstStyle/>
          <a:p>
            <a:r>
              <a:rPr lang="en-US" sz="3200" b="1" dirty="0">
                <a:solidFill>
                  <a:schemeClr val="accent4"/>
                </a:solidFill>
                <a:latin typeface="Dubai"/>
                <a:cs typeface="Calibri Light"/>
              </a:rPr>
              <a:t>MESMO COM O FIM DO APARTHEID...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4D43AB-7D77-4632-0598-E224B56204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707017" cy="3828146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buNone/>
            </a:pPr>
            <a:r>
              <a:rPr lang="en-US" sz="2000" dirty="0" err="1">
                <a:latin typeface="Arial Nova"/>
                <a:ea typeface="+mn-lt"/>
                <a:cs typeface="+mn-lt"/>
              </a:rPr>
              <a:t>Embora</a:t>
            </a:r>
            <a:r>
              <a:rPr lang="en-US" sz="2000" dirty="0">
                <a:latin typeface="Arial Nova"/>
                <a:ea typeface="+mn-lt"/>
                <a:cs typeface="+mn-lt"/>
              </a:rPr>
              <a:t>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pareça</a:t>
            </a:r>
            <a:r>
              <a:rPr lang="en-US" sz="2000" dirty="0">
                <a:latin typeface="Arial Nova"/>
                <a:ea typeface="+mn-lt"/>
                <a:cs typeface="+mn-lt"/>
              </a:rPr>
              <a:t>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contraintuitivo</a:t>
            </a:r>
            <a:r>
              <a:rPr lang="en-US" sz="2000" dirty="0">
                <a:latin typeface="Arial Nova"/>
                <a:ea typeface="+mn-lt"/>
                <a:cs typeface="+mn-lt"/>
              </a:rPr>
              <a:t> que o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fim</a:t>
            </a:r>
            <a:r>
              <a:rPr lang="en-US" sz="2000" dirty="0">
                <a:latin typeface="Arial Nova"/>
                <a:ea typeface="+mn-lt"/>
                <a:cs typeface="+mn-lt"/>
              </a:rPr>
              <a:t> da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segregação</a:t>
            </a:r>
            <a:r>
              <a:rPr lang="en-US" sz="2000" dirty="0">
                <a:latin typeface="Arial Nova"/>
                <a:ea typeface="+mn-lt"/>
                <a:cs typeface="+mn-lt"/>
              </a:rPr>
              <a:t>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em</a:t>
            </a:r>
            <a:r>
              <a:rPr lang="en-US" sz="2000" dirty="0">
                <a:latin typeface="Arial Nova"/>
                <a:ea typeface="+mn-lt"/>
                <a:cs typeface="+mn-lt"/>
              </a:rPr>
              <a:t> 1994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tenha</a:t>
            </a:r>
            <a:r>
              <a:rPr lang="en-US" sz="2000" dirty="0">
                <a:latin typeface="Arial Nova"/>
                <a:ea typeface="+mn-lt"/>
                <a:cs typeface="+mn-lt"/>
              </a:rPr>
              <a:t>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aumentado</a:t>
            </a:r>
            <a:r>
              <a:rPr lang="en-US" sz="2000" dirty="0">
                <a:latin typeface="Arial Nova"/>
                <a:ea typeface="+mn-lt"/>
                <a:cs typeface="+mn-lt"/>
              </a:rPr>
              <a:t> a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desigualdade</a:t>
            </a:r>
            <a:r>
              <a:rPr lang="en-US" sz="2000" dirty="0">
                <a:latin typeface="Arial Nova"/>
                <a:ea typeface="+mn-lt"/>
                <a:cs typeface="+mn-lt"/>
              </a:rPr>
              <a:t>, o novo regime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multirracial</a:t>
            </a:r>
            <a:r>
              <a:rPr lang="en-US" sz="2000" dirty="0">
                <a:latin typeface="Arial Nova"/>
                <a:ea typeface="+mn-lt"/>
                <a:cs typeface="+mn-lt"/>
              </a:rPr>
              <a:t> e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sua</a:t>
            </a:r>
            <a:r>
              <a:rPr lang="en-US" sz="2000" dirty="0">
                <a:latin typeface="Arial Nova"/>
                <a:ea typeface="+mn-lt"/>
                <a:cs typeface="+mn-lt"/>
              </a:rPr>
              <a:t>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Constituição</a:t>
            </a:r>
            <a:r>
              <a:rPr lang="en-US" sz="2000" dirty="0">
                <a:latin typeface="Arial Nova"/>
                <a:ea typeface="+mn-lt"/>
                <a:cs typeface="+mn-lt"/>
              </a:rPr>
              <a:t>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provocaram</a:t>
            </a:r>
            <a:r>
              <a:rPr lang="en-US" sz="2000" dirty="0">
                <a:latin typeface="Arial Nova"/>
                <a:ea typeface="+mn-lt"/>
                <a:cs typeface="+mn-lt"/>
              </a:rPr>
              <a:t> um novo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tipo</a:t>
            </a:r>
            <a:r>
              <a:rPr lang="en-US" sz="2000" dirty="0">
                <a:latin typeface="Arial Nova"/>
                <a:ea typeface="+mn-lt"/>
                <a:cs typeface="+mn-lt"/>
              </a:rPr>
              <a:t> de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disparidade</a:t>
            </a:r>
            <a:r>
              <a:rPr lang="en-US" sz="2000" dirty="0">
                <a:latin typeface="Arial Nova"/>
                <a:ea typeface="+mn-lt"/>
                <a:cs typeface="+mn-lt"/>
              </a:rPr>
              <a:t>. </a:t>
            </a:r>
            <a:endParaRPr lang="en-US" dirty="0">
              <a:latin typeface="Arial Nova"/>
            </a:endParaRPr>
          </a:p>
          <a:p>
            <a:pPr>
              <a:buNone/>
            </a:pPr>
            <a:r>
              <a:rPr lang="en-US" sz="2000" dirty="0">
                <a:latin typeface="Arial Nova"/>
                <a:ea typeface="+mn-lt"/>
                <a:cs typeface="+mn-lt"/>
              </a:rPr>
              <a:t>De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fato</a:t>
            </a:r>
            <a:r>
              <a:rPr lang="en-US" sz="2000" dirty="0">
                <a:latin typeface="Arial Nova"/>
                <a:ea typeface="+mn-lt"/>
                <a:cs typeface="+mn-lt"/>
              </a:rPr>
              <a:t> a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renda</a:t>
            </a:r>
            <a:r>
              <a:rPr lang="en-US" sz="2000" dirty="0">
                <a:latin typeface="Arial Nova"/>
                <a:ea typeface="+mn-lt"/>
                <a:cs typeface="+mn-lt"/>
              </a:rPr>
              <a:t> per capita    dos negros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sul-africanos</a:t>
            </a:r>
            <a:r>
              <a:rPr lang="en-US" sz="2000" dirty="0">
                <a:latin typeface="Arial Nova"/>
                <a:ea typeface="+mn-lt"/>
                <a:cs typeface="+mn-lt"/>
              </a:rPr>
              <a:t>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aumentou</a:t>
            </a:r>
            <a:r>
              <a:rPr lang="en-US" sz="2000" dirty="0">
                <a:latin typeface="Arial Nova"/>
                <a:ea typeface="+mn-lt"/>
                <a:cs typeface="+mn-lt"/>
              </a:rPr>
              <a:t>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nos</a:t>
            </a:r>
            <a:r>
              <a:rPr lang="en-US" sz="2000" dirty="0">
                <a:latin typeface="Arial Nova"/>
                <a:ea typeface="+mn-lt"/>
                <a:cs typeface="+mn-lt"/>
              </a:rPr>
              <a:t>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últimos</a:t>
            </a:r>
            <a:r>
              <a:rPr lang="en-US" sz="2000" dirty="0">
                <a:latin typeface="Arial Nova"/>
                <a:ea typeface="+mn-lt"/>
                <a:cs typeface="+mn-lt"/>
              </a:rPr>
              <a:t> 25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anos</a:t>
            </a:r>
            <a:r>
              <a:rPr lang="en-US" sz="2000" dirty="0">
                <a:latin typeface="Arial Nova"/>
                <a:ea typeface="+mn-lt"/>
                <a:cs typeface="+mn-lt"/>
              </a:rPr>
              <a:t>,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reduzindo</a:t>
            </a:r>
            <a:r>
              <a:rPr lang="en-US" sz="2000" dirty="0">
                <a:latin typeface="Arial Nova"/>
                <a:ea typeface="+mn-lt"/>
                <a:cs typeface="+mn-lt"/>
              </a:rPr>
              <a:t> um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pouco</a:t>
            </a:r>
            <a:r>
              <a:rPr lang="en-US" sz="2000" dirty="0">
                <a:latin typeface="Arial Nova"/>
                <a:ea typeface="+mn-lt"/>
                <a:cs typeface="+mn-lt"/>
              </a:rPr>
              <a:t> a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diferença</a:t>
            </a:r>
            <a:r>
              <a:rPr lang="en-US" sz="2000" dirty="0">
                <a:latin typeface="Arial Nova"/>
                <a:ea typeface="+mn-lt"/>
                <a:cs typeface="+mn-lt"/>
              </a:rPr>
              <a:t> com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os</a:t>
            </a:r>
            <a:r>
              <a:rPr lang="en-US" sz="2000" dirty="0">
                <a:latin typeface="Arial Nova"/>
                <a:ea typeface="+mn-lt"/>
                <a:cs typeface="+mn-lt"/>
              </a:rPr>
              <a:t>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brancos</a:t>
            </a:r>
            <a:r>
              <a:rPr lang="en-US" sz="2000" dirty="0">
                <a:latin typeface="Arial Nova"/>
                <a:ea typeface="+mn-lt"/>
                <a:cs typeface="+mn-lt"/>
              </a:rPr>
              <a:t>. </a:t>
            </a:r>
            <a:endParaRPr lang="en-US">
              <a:latin typeface="Arial Nova"/>
            </a:endParaRPr>
          </a:p>
        </p:txBody>
      </p:sp>
    </p:spTree>
    <p:extLst>
      <p:ext uri="{BB962C8B-B14F-4D97-AF65-F5344CB8AC3E}">
        <p14:creationId xmlns:p14="http://schemas.microsoft.com/office/powerpoint/2010/main" val="2841688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!!Rectangle">
            <a:extLst>
              <a:ext uri="{FF2B5EF4-FFF2-40B4-BE49-F238E27FC236}">
                <a16:creationId xmlns:a16="http://schemas.microsoft.com/office/drawing/2014/main" id="{7C432AFE-B3D2-4BFF-BF8F-96C27AFF1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5" descr="A picture containing text, person, indoor, person&#10;&#10;Description automatically generated">
            <a:extLst>
              <a:ext uri="{FF2B5EF4-FFF2-40B4-BE49-F238E27FC236}">
                <a16:creationId xmlns:a16="http://schemas.microsoft.com/office/drawing/2014/main" id="{7107BA46-D48F-DABD-33FD-383CACF483F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6954" b="8460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BB5BECD-13F1-3B98-B5A9-5213048B61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9" y="941832"/>
            <a:ext cx="10506456" cy="2057400"/>
          </a:xfrm>
        </p:spPr>
        <p:txBody>
          <a:bodyPr anchor="b">
            <a:normAutofit/>
          </a:bodyPr>
          <a:lstStyle/>
          <a:p>
            <a:r>
              <a:rPr lang="en-US" sz="5000" b="1" dirty="0">
                <a:solidFill>
                  <a:schemeClr val="accent4"/>
                </a:solidFill>
                <a:latin typeface="Arial Nova"/>
                <a:cs typeface="Calibri Light"/>
              </a:rPr>
              <a:t>DIVISÃO ECONÔMICA E SOCIAL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01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3241202"/>
            <a:ext cx="10506456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208532-5B98-9AF5-4264-33DFF50891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3502152"/>
            <a:ext cx="10506456" cy="2670048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None/>
            </a:pPr>
            <a:r>
              <a:rPr lang="en-US" sz="2000" dirty="0">
                <a:latin typeface="Arial Nova"/>
                <a:ea typeface="+mn-lt"/>
                <a:cs typeface="+mn-lt"/>
              </a:rPr>
              <a:t>Mas </a:t>
            </a:r>
            <a:r>
              <a:rPr lang="en-US" sz="2000" err="1">
                <a:latin typeface="Arial Nova"/>
                <a:ea typeface="+mn-lt"/>
                <a:cs typeface="+mn-lt"/>
              </a:rPr>
              <a:t>como</a:t>
            </a:r>
            <a:r>
              <a:rPr lang="en-US" sz="2000" dirty="0">
                <a:latin typeface="Arial Nova"/>
                <a:ea typeface="+mn-lt"/>
                <a:cs typeface="+mn-lt"/>
              </a:rPr>
              <a:t> </a:t>
            </a:r>
            <a:r>
              <a:rPr lang="en-US" sz="2000" err="1">
                <a:latin typeface="Arial Nova"/>
                <a:ea typeface="+mn-lt"/>
                <a:cs typeface="+mn-lt"/>
              </a:rPr>
              <a:t>os</a:t>
            </a:r>
            <a:r>
              <a:rPr lang="en-US" sz="2000" dirty="0">
                <a:latin typeface="Arial Nova"/>
                <a:ea typeface="+mn-lt"/>
                <a:cs typeface="+mn-lt"/>
              </a:rPr>
              <a:t> negros </a:t>
            </a:r>
            <a:r>
              <a:rPr lang="en-US" sz="2000" err="1">
                <a:latin typeface="Arial Nova"/>
                <a:ea typeface="+mn-lt"/>
                <a:cs typeface="+mn-lt"/>
              </a:rPr>
              <a:t>representam</a:t>
            </a:r>
            <a:r>
              <a:rPr lang="en-US" sz="2000" dirty="0">
                <a:latin typeface="Arial Nova"/>
                <a:ea typeface="+mn-lt"/>
                <a:cs typeface="+mn-lt"/>
              </a:rPr>
              <a:t> </a:t>
            </a:r>
            <a:r>
              <a:rPr lang="en-US" sz="2000" err="1">
                <a:latin typeface="Arial Nova"/>
                <a:ea typeface="+mn-lt"/>
                <a:cs typeface="+mn-lt"/>
              </a:rPr>
              <a:t>cerca</a:t>
            </a:r>
            <a:r>
              <a:rPr lang="en-US" sz="2000" dirty="0">
                <a:latin typeface="Arial Nova"/>
                <a:ea typeface="+mn-lt"/>
                <a:cs typeface="+mn-lt"/>
              </a:rPr>
              <a:t> de 80% da </a:t>
            </a:r>
            <a:r>
              <a:rPr lang="en-US" sz="2000" err="1">
                <a:latin typeface="Arial Nova"/>
                <a:ea typeface="+mn-lt"/>
                <a:cs typeface="+mn-lt"/>
              </a:rPr>
              <a:t>população</a:t>
            </a:r>
            <a:r>
              <a:rPr lang="en-US" sz="2000" dirty="0">
                <a:latin typeface="Arial Nova"/>
                <a:ea typeface="+mn-lt"/>
                <a:cs typeface="+mn-lt"/>
              </a:rPr>
              <a:t> e a </a:t>
            </a:r>
            <a:r>
              <a:rPr lang="en-US" sz="2000" err="1">
                <a:latin typeface="Arial Nova"/>
                <a:ea typeface="+mn-lt"/>
                <a:cs typeface="+mn-lt"/>
              </a:rPr>
              <a:t>desigualdade</a:t>
            </a:r>
            <a:r>
              <a:rPr lang="en-US" sz="2000" dirty="0">
                <a:latin typeface="Arial Nova"/>
                <a:ea typeface="+mn-lt"/>
                <a:cs typeface="+mn-lt"/>
              </a:rPr>
              <a:t> entre </a:t>
            </a:r>
            <a:r>
              <a:rPr lang="en-US" sz="2000" err="1">
                <a:latin typeface="Arial Nova"/>
                <a:ea typeface="+mn-lt"/>
                <a:cs typeface="+mn-lt"/>
              </a:rPr>
              <a:t>eles</a:t>
            </a:r>
            <a:r>
              <a:rPr lang="en-US" sz="2000" dirty="0">
                <a:latin typeface="Arial Nova"/>
                <a:ea typeface="+mn-lt"/>
                <a:cs typeface="+mn-lt"/>
              </a:rPr>
              <a:t> </a:t>
            </a:r>
            <a:r>
              <a:rPr lang="en-US" sz="2000" err="1">
                <a:latin typeface="Arial Nova"/>
                <a:ea typeface="+mn-lt"/>
                <a:cs typeface="+mn-lt"/>
              </a:rPr>
              <a:t>cresceu</a:t>
            </a:r>
            <a:r>
              <a:rPr lang="en-US" sz="2000" dirty="0">
                <a:latin typeface="Arial Nova"/>
                <a:ea typeface="+mn-lt"/>
                <a:cs typeface="+mn-lt"/>
              </a:rPr>
              <a:t> </a:t>
            </a:r>
            <a:r>
              <a:rPr lang="en-US" sz="2000" err="1">
                <a:latin typeface="Arial Nova"/>
                <a:ea typeface="+mn-lt"/>
                <a:cs typeface="+mn-lt"/>
              </a:rPr>
              <a:t>muito</a:t>
            </a:r>
            <a:r>
              <a:rPr lang="en-US" sz="2000" dirty="0">
                <a:latin typeface="Arial Nova"/>
                <a:ea typeface="+mn-lt"/>
                <a:cs typeface="+mn-lt"/>
              </a:rPr>
              <a:t>, </a:t>
            </a:r>
            <a:r>
              <a:rPr lang="en-US" sz="2000" err="1">
                <a:latin typeface="Arial Nova"/>
                <a:ea typeface="+mn-lt"/>
                <a:cs typeface="+mn-lt"/>
              </a:rPr>
              <a:t>os</a:t>
            </a:r>
            <a:r>
              <a:rPr lang="en-US" sz="2000" dirty="0">
                <a:latin typeface="Arial Nova"/>
                <a:ea typeface="+mn-lt"/>
                <a:cs typeface="+mn-lt"/>
              </a:rPr>
              <a:t> </a:t>
            </a:r>
            <a:r>
              <a:rPr lang="en-US" sz="2000" err="1">
                <a:latin typeface="Arial Nova"/>
                <a:ea typeface="+mn-lt"/>
                <a:cs typeface="+mn-lt"/>
              </a:rPr>
              <a:t>ganhos</a:t>
            </a:r>
            <a:r>
              <a:rPr lang="en-US" sz="2000" dirty="0">
                <a:latin typeface="Arial Nova"/>
                <a:ea typeface="+mn-lt"/>
                <a:cs typeface="+mn-lt"/>
              </a:rPr>
              <a:t> com a </a:t>
            </a:r>
            <a:r>
              <a:rPr lang="en-US" sz="2000" err="1">
                <a:latin typeface="Arial Nova"/>
                <a:ea typeface="+mn-lt"/>
                <a:cs typeface="+mn-lt"/>
              </a:rPr>
              <a:t>redução</a:t>
            </a:r>
            <a:r>
              <a:rPr lang="en-US" sz="2000" dirty="0">
                <a:latin typeface="Arial Nova"/>
                <a:ea typeface="+mn-lt"/>
                <a:cs typeface="+mn-lt"/>
              </a:rPr>
              <a:t> das </a:t>
            </a:r>
            <a:r>
              <a:rPr lang="en-US" sz="2000" err="1">
                <a:latin typeface="Arial Nova"/>
                <a:ea typeface="+mn-lt"/>
                <a:cs typeface="+mn-lt"/>
              </a:rPr>
              <a:t>diferenças</a:t>
            </a:r>
            <a:r>
              <a:rPr lang="en-US" sz="2000" dirty="0">
                <a:latin typeface="Arial Nova"/>
                <a:ea typeface="+mn-lt"/>
                <a:cs typeface="+mn-lt"/>
              </a:rPr>
              <a:t> entre negros e </a:t>
            </a:r>
            <a:r>
              <a:rPr lang="en-US" sz="2000" err="1">
                <a:latin typeface="Arial Nova"/>
                <a:ea typeface="+mn-lt"/>
                <a:cs typeface="+mn-lt"/>
              </a:rPr>
              <a:t>brancos</a:t>
            </a:r>
            <a:r>
              <a:rPr lang="en-US" sz="2000" dirty="0">
                <a:latin typeface="Arial Nova"/>
                <a:ea typeface="+mn-lt"/>
                <a:cs typeface="+mn-lt"/>
              </a:rPr>
              <a:t> </a:t>
            </a:r>
            <a:r>
              <a:rPr lang="en-US" sz="2000" err="1">
                <a:latin typeface="Arial Nova"/>
                <a:ea typeface="+mn-lt"/>
                <a:cs typeface="+mn-lt"/>
              </a:rPr>
              <a:t>acabaram</a:t>
            </a:r>
            <a:r>
              <a:rPr lang="en-US" sz="2000" dirty="0">
                <a:latin typeface="Arial Nova"/>
                <a:ea typeface="+mn-lt"/>
                <a:cs typeface="+mn-lt"/>
              </a:rPr>
              <a:t> </a:t>
            </a:r>
            <a:r>
              <a:rPr lang="en-US" sz="2000" err="1">
                <a:latin typeface="Arial Nova"/>
                <a:ea typeface="+mn-lt"/>
                <a:cs typeface="+mn-lt"/>
              </a:rPr>
              <a:t>sobrepujados</a:t>
            </a:r>
            <a:r>
              <a:rPr lang="en-US" sz="2000" dirty="0">
                <a:latin typeface="Arial Nova"/>
                <a:ea typeface="+mn-lt"/>
                <a:cs typeface="+mn-lt"/>
              </a:rPr>
              <a:t>.</a:t>
            </a:r>
          </a:p>
          <a:p>
            <a:pPr marL="0" indent="0">
              <a:buNone/>
            </a:pPr>
            <a:r>
              <a:rPr lang="en-US" sz="2000" err="1">
                <a:latin typeface="Arial Nova"/>
                <a:ea typeface="+mn-lt"/>
                <a:cs typeface="+mn-lt"/>
              </a:rPr>
              <a:t>Especialistas</a:t>
            </a:r>
            <a:r>
              <a:rPr lang="en-US" sz="2000" dirty="0">
                <a:latin typeface="Arial Nova"/>
                <a:ea typeface="+mn-lt"/>
                <a:cs typeface="+mn-lt"/>
              </a:rPr>
              <a:t> </a:t>
            </a:r>
            <a:r>
              <a:rPr lang="en-US" sz="2000" err="1">
                <a:latin typeface="Arial Nova"/>
                <a:ea typeface="+mn-lt"/>
                <a:cs typeface="+mn-lt"/>
              </a:rPr>
              <a:t>em</a:t>
            </a:r>
            <a:r>
              <a:rPr lang="en-US" sz="2000" dirty="0">
                <a:latin typeface="Arial Nova"/>
                <a:ea typeface="+mn-lt"/>
                <a:cs typeface="+mn-lt"/>
              </a:rPr>
              <a:t> </a:t>
            </a:r>
            <a:r>
              <a:rPr lang="en-US" sz="2000" err="1">
                <a:latin typeface="Arial Nova"/>
                <a:ea typeface="+mn-lt"/>
                <a:cs typeface="+mn-lt"/>
              </a:rPr>
              <a:t>desigualdade</a:t>
            </a:r>
            <a:r>
              <a:rPr lang="en-US" sz="2000" dirty="0">
                <a:latin typeface="Arial Nova"/>
                <a:ea typeface="+mn-lt"/>
                <a:cs typeface="+mn-lt"/>
              </a:rPr>
              <a:t> </a:t>
            </a:r>
            <a:r>
              <a:rPr lang="en-US" sz="2000" err="1">
                <a:latin typeface="Arial Nova"/>
                <a:ea typeface="+mn-lt"/>
                <a:cs typeface="+mn-lt"/>
              </a:rPr>
              <a:t>concordam</a:t>
            </a:r>
            <a:r>
              <a:rPr lang="en-US" sz="2000" dirty="0">
                <a:latin typeface="Arial Nova"/>
                <a:ea typeface="+mn-lt"/>
                <a:cs typeface="+mn-lt"/>
              </a:rPr>
              <a:t> que as </a:t>
            </a:r>
            <a:r>
              <a:rPr lang="en-US" sz="2000" err="1">
                <a:latin typeface="Arial Nova"/>
                <a:ea typeface="+mn-lt"/>
                <a:cs typeface="+mn-lt"/>
              </a:rPr>
              <a:t>mudanças</a:t>
            </a:r>
            <a:r>
              <a:rPr lang="en-US" sz="2000" dirty="0">
                <a:latin typeface="Arial Nova"/>
                <a:ea typeface="+mn-lt"/>
                <a:cs typeface="+mn-lt"/>
              </a:rPr>
              <a:t> </a:t>
            </a:r>
            <a:r>
              <a:rPr lang="en-US" sz="2000" err="1">
                <a:latin typeface="Arial Nova"/>
                <a:ea typeface="+mn-lt"/>
                <a:cs typeface="+mn-lt"/>
              </a:rPr>
              <a:t>introduzidas</a:t>
            </a:r>
            <a:r>
              <a:rPr lang="en-US" sz="2000" dirty="0">
                <a:latin typeface="Arial Nova"/>
                <a:ea typeface="+mn-lt"/>
                <a:cs typeface="+mn-lt"/>
              </a:rPr>
              <a:t> no mercado de </a:t>
            </a:r>
            <a:r>
              <a:rPr lang="en-US" sz="2000" err="1">
                <a:latin typeface="Arial Nova"/>
                <a:ea typeface="+mn-lt"/>
                <a:cs typeface="+mn-lt"/>
              </a:rPr>
              <a:t>trabalho</a:t>
            </a:r>
            <a:r>
              <a:rPr lang="en-US" sz="2000" dirty="0">
                <a:latin typeface="Arial Nova"/>
                <a:ea typeface="+mn-lt"/>
                <a:cs typeface="+mn-lt"/>
              </a:rPr>
              <a:t> no </a:t>
            </a:r>
            <a:r>
              <a:rPr lang="en-US" sz="2000" err="1">
                <a:latin typeface="Arial Nova"/>
                <a:ea typeface="+mn-lt"/>
                <a:cs typeface="+mn-lt"/>
              </a:rPr>
              <a:t>pós</a:t>
            </a:r>
            <a:r>
              <a:rPr lang="en-US" sz="2000" dirty="0">
                <a:latin typeface="Arial Nova"/>
                <a:ea typeface="+mn-lt"/>
                <a:cs typeface="+mn-lt"/>
              </a:rPr>
              <a:t>-apartheid </a:t>
            </a:r>
            <a:r>
              <a:rPr lang="en-US" sz="2000" err="1">
                <a:latin typeface="Arial Nova"/>
                <a:ea typeface="+mn-lt"/>
                <a:cs typeface="+mn-lt"/>
              </a:rPr>
              <a:t>contribuíram</a:t>
            </a:r>
            <a:r>
              <a:rPr lang="en-US" sz="2000" dirty="0">
                <a:latin typeface="Arial Nova"/>
                <a:ea typeface="+mn-lt"/>
                <a:cs typeface="+mn-lt"/>
              </a:rPr>
              <a:t> para </a:t>
            </a:r>
            <a:r>
              <a:rPr lang="en-US" sz="2000" err="1">
                <a:latin typeface="Arial Nova"/>
                <a:ea typeface="+mn-lt"/>
                <a:cs typeface="+mn-lt"/>
              </a:rPr>
              <a:t>isso</a:t>
            </a:r>
            <a:r>
              <a:rPr lang="en-US" sz="2000" dirty="0">
                <a:latin typeface="Arial Nova"/>
                <a:ea typeface="+mn-lt"/>
                <a:cs typeface="+mn-lt"/>
              </a:rPr>
              <a:t>, </a:t>
            </a:r>
            <a:r>
              <a:rPr lang="en-US" sz="2000" err="1">
                <a:latin typeface="Arial Nova"/>
                <a:ea typeface="+mn-lt"/>
                <a:cs typeface="+mn-lt"/>
              </a:rPr>
              <a:t>especialmente</a:t>
            </a:r>
            <a:r>
              <a:rPr lang="en-US" sz="2000" dirty="0">
                <a:latin typeface="Arial Nova"/>
                <a:ea typeface="+mn-lt"/>
                <a:cs typeface="+mn-lt"/>
              </a:rPr>
              <a:t> a </a:t>
            </a:r>
            <a:r>
              <a:rPr lang="en-US" sz="2000" err="1">
                <a:latin typeface="Arial Nova"/>
                <a:ea typeface="+mn-lt"/>
                <a:cs typeface="+mn-lt"/>
              </a:rPr>
              <a:t>maior</a:t>
            </a:r>
            <a:r>
              <a:rPr lang="en-US" sz="2000" dirty="0">
                <a:latin typeface="Arial Nova"/>
                <a:ea typeface="+mn-lt"/>
                <a:cs typeface="+mn-lt"/>
              </a:rPr>
              <a:t> </a:t>
            </a:r>
            <a:r>
              <a:rPr lang="en-US" sz="2000" err="1">
                <a:latin typeface="Arial Nova"/>
                <a:ea typeface="+mn-lt"/>
                <a:cs typeface="+mn-lt"/>
              </a:rPr>
              <a:t>oferta</a:t>
            </a:r>
            <a:r>
              <a:rPr lang="en-US" sz="2000" dirty="0">
                <a:latin typeface="Arial Nova"/>
                <a:ea typeface="+mn-lt"/>
                <a:cs typeface="+mn-lt"/>
              </a:rPr>
              <a:t> de </a:t>
            </a:r>
            <a:r>
              <a:rPr lang="en-US" sz="2000" err="1">
                <a:latin typeface="Arial Nova"/>
                <a:ea typeface="+mn-lt"/>
                <a:cs typeface="+mn-lt"/>
              </a:rPr>
              <a:t>empregos</a:t>
            </a:r>
            <a:r>
              <a:rPr lang="en-US" sz="2000" dirty="0">
                <a:latin typeface="Arial Nova"/>
                <a:ea typeface="+mn-lt"/>
                <a:cs typeface="+mn-lt"/>
              </a:rPr>
              <a:t> </a:t>
            </a:r>
            <a:r>
              <a:rPr lang="en-US" sz="2000" err="1">
                <a:latin typeface="Arial Nova"/>
                <a:ea typeface="+mn-lt"/>
                <a:cs typeface="+mn-lt"/>
              </a:rPr>
              <a:t>mais</a:t>
            </a:r>
            <a:r>
              <a:rPr lang="en-US" sz="2000" dirty="0">
                <a:latin typeface="Arial Nova"/>
                <a:ea typeface="+mn-lt"/>
                <a:cs typeface="+mn-lt"/>
              </a:rPr>
              <a:t> </a:t>
            </a:r>
            <a:r>
              <a:rPr lang="en-US" sz="2000" err="1">
                <a:latin typeface="Arial Nova"/>
                <a:ea typeface="+mn-lt"/>
                <a:cs typeface="+mn-lt"/>
              </a:rPr>
              <a:t>bem</a:t>
            </a:r>
            <a:r>
              <a:rPr lang="en-US" sz="2000" dirty="0">
                <a:latin typeface="Arial Nova"/>
                <a:ea typeface="+mn-lt"/>
                <a:cs typeface="+mn-lt"/>
              </a:rPr>
              <a:t> </a:t>
            </a:r>
            <a:r>
              <a:rPr lang="en-US" sz="2000" err="1">
                <a:latin typeface="Arial Nova"/>
                <a:ea typeface="+mn-lt"/>
                <a:cs typeface="+mn-lt"/>
              </a:rPr>
              <a:t>remunerados</a:t>
            </a:r>
            <a:r>
              <a:rPr lang="en-US" sz="2000" dirty="0">
                <a:latin typeface="Arial Nova"/>
                <a:ea typeface="+mn-lt"/>
                <a:cs typeface="+mn-lt"/>
              </a:rPr>
              <a:t> no </a:t>
            </a:r>
            <a:r>
              <a:rPr lang="en-US" sz="2000" err="1">
                <a:latin typeface="Arial Nova"/>
                <a:ea typeface="+mn-lt"/>
                <a:cs typeface="+mn-lt"/>
              </a:rPr>
              <a:t>setor</a:t>
            </a:r>
            <a:r>
              <a:rPr lang="en-US" sz="2000" dirty="0">
                <a:latin typeface="Arial Nova"/>
                <a:ea typeface="+mn-lt"/>
                <a:cs typeface="+mn-lt"/>
              </a:rPr>
              <a:t> </a:t>
            </a:r>
            <a:r>
              <a:rPr lang="en-US" sz="2000" err="1">
                <a:latin typeface="Arial Nova"/>
                <a:ea typeface="+mn-lt"/>
                <a:cs typeface="+mn-lt"/>
              </a:rPr>
              <a:t>público</a:t>
            </a:r>
            <a:r>
              <a:rPr lang="en-US" sz="2000" dirty="0">
                <a:latin typeface="Arial Nova"/>
                <a:ea typeface="+mn-lt"/>
                <a:cs typeface="+mn-lt"/>
              </a:rPr>
              <a:t> para </a:t>
            </a:r>
            <a:r>
              <a:rPr lang="en-US" sz="2000" err="1">
                <a:latin typeface="Arial Nova"/>
                <a:ea typeface="+mn-lt"/>
                <a:cs typeface="+mn-lt"/>
              </a:rPr>
              <a:t>uma</a:t>
            </a:r>
            <a:r>
              <a:rPr lang="en-US" sz="2000" dirty="0">
                <a:latin typeface="Arial Nova"/>
                <a:ea typeface="+mn-lt"/>
                <a:cs typeface="+mn-lt"/>
              </a:rPr>
              <a:t> elite de negros </a:t>
            </a:r>
            <a:r>
              <a:rPr lang="en-US" sz="2000" err="1">
                <a:latin typeface="Arial Nova"/>
                <a:ea typeface="+mn-lt"/>
                <a:cs typeface="+mn-lt"/>
              </a:rPr>
              <a:t>educados</a:t>
            </a:r>
            <a:r>
              <a:rPr lang="en-US" sz="2000" dirty="0">
                <a:latin typeface="Arial Nova"/>
                <a:ea typeface="+mn-lt"/>
                <a:cs typeface="+mn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817219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94F8DC-6E7D-C6C4-DB50-096536ECD8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1" y="311258"/>
            <a:ext cx="5060045" cy="1970952"/>
          </a:xfrm>
        </p:spPr>
        <p:txBody>
          <a:bodyPr anchor="b">
            <a:normAutofit/>
          </a:bodyPr>
          <a:lstStyle/>
          <a:p>
            <a:r>
              <a:rPr lang="en-US" b="1" dirty="0">
                <a:solidFill>
                  <a:schemeClr val="accent4"/>
                </a:solidFill>
                <a:latin typeface="Dubai"/>
                <a:cs typeface="Calibri Light"/>
              </a:rPr>
              <a:t>ENTRETENIMENTO E SAFARIS</a:t>
            </a:r>
            <a:endParaRPr lang="en-US" b="1">
              <a:solidFill>
                <a:schemeClr val="accent4"/>
              </a:solidFill>
              <a:latin typeface="Dubai"/>
              <a:cs typeface="Dubai"/>
            </a:endParaRPr>
          </a:p>
        </p:txBody>
      </p:sp>
      <p:sp>
        <p:nvSpPr>
          <p:cNvPr id="11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F2F15D-4C2D-4EBD-2015-D1DE3616B7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398811" cy="3800445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buNone/>
            </a:pPr>
            <a:r>
              <a:rPr lang="en-US" sz="2000" dirty="0">
                <a:latin typeface="Arial Nova"/>
                <a:ea typeface="+mn-lt"/>
                <a:cs typeface="+mn-lt"/>
              </a:rPr>
              <a:t>Na África do Sul </a:t>
            </a:r>
            <a:r>
              <a:rPr lang="en-US" sz="2000" err="1">
                <a:latin typeface="Arial Nova"/>
                <a:ea typeface="+mn-lt"/>
                <a:cs typeface="+mn-lt"/>
              </a:rPr>
              <a:t>podemos</a:t>
            </a:r>
            <a:r>
              <a:rPr lang="en-US" sz="2000" dirty="0">
                <a:latin typeface="Arial Nova"/>
                <a:ea typeface="+mn-lt"/>
                <a:cs typeface="+mn-lt"/>
              </a:rPr>
              <a:t> </a:t>
            </a:r>
            <a:r>
              <a:rPr lang="en-US" sz="2000" err="1">
                <a:latin typeface="Arial Nova"/>
                <a:ea typeface="+mn-lt"/>
                <a:cs typeface="+mn-lt"/>
              </a:rPr>
              <a:t>observar</a:t>
            </a:r>
            <a:r>
              <a:rPr lang="en-US" sz="2000" dirty="0">
                <a:latin typeface="Arial Nova"/>
                <a:ea typeface="+mn-lt"/>
                <a:cs typeface="+mn-lt"/>
              </a:rPr>
              <a:t> </a:t>
            </a:r>
            <a:r>
              <a:rPr lang="en-US" sz="2000" err="1">
                <a:latin typeface="Arial Nova"/>
                <a:ea typeface="+mn-lt"/>
                <a:cs typeface="+mn-lt"/>
              </a:rPr>
              <a:t>muitas</a:t>
            </a:r>
            <a:r>
              <a:rPr lang="en-US" sz="2000" dirty="0">
                <a:latin typeface="Arial Nova"/>
                <a:ea typeface="+mn-lt"/>
                <a:cs typeface="+mn-lt"/>
              </a:rPr>
              <a:t> </a:t>
            </a:r>
            <a:r>
              <a:rPr lang="en-US" sz="2000" err="1">
                <a:latin typeface="Arial Nova"/>
                <a:ea typeface="+mn-lt"/>
                <a:cs typeface="+mn-lt"/>
              </a:rPr>
              <a:t>atrações</a:t>
            </a:r>
            <a:r>
              <a:rPr lang="en-US" sz="2000" dirty="0">
                <a:latin typeface="Arial Nova"/>
                <a:ea typeface="+mn-lt"/>
                <a:cs typeface="+mn-lt"/>
              </a:rPr>
              <a:t> </a:t>
            </a:r>
            <a:r>
              <a:rPr lang="en-US" sz="2000" err="1">
                <a:latin typeface="Arial Nova"/>
                <a:ea typeface="+mn-lt"/>
                <a:cs typeface="+mn-lt"/>
              </a:rPr>
              <a:t>dentro</a:t>
            </a:r>
            <a:r>
              <a:rPr lang="en-US" sz="2000" dirty="0">
                <a:latin typeface="Arial Nova"/>
                <a:ea typeface="+mn-lt"/>
                <a:cs typeface="+mn-lt"/>
              </a:rPr>
              <a:t> do </a:t>
            </a:r>
            <a:r>
              <a:rPr lang="en-US" sz="2000" err="1">
                <a:latin typeface="Arial Nova"/>
                <a:ea typeface="+mn-lt"/>
                <a:cs typeface="+mn-lt"/>
              </a:rPr>
              <a:t>pais</a:t>
            </a:r>
            <a:r>
              <a:rPr lang="en-US" sz="2000" dirty="0">
                <a:latin typeface="Arial Nova"/>
                <a:ea typeface="+mn-lt"/>
                <a:cs typeface="+mn-lt"/>
              </a:rPr>
              <a:t>, </a:t>
            </a:r>
            <a:r>
              <a:rPr lang="en-US" sz="2000" err="1">
                <a:latin typeface="Arial Nova"/>
                <a:ea typeface="+mn-lt"/>
                <a:cs typeface="+mn-lt"/>
              </a:rPr>
              <a:t>como</a:t>
            </a:r>
            <a:r>
              <a:rPr lang="en-US" sz="2000" dirty="0">
                <a:latin typeface="Arial Nova"/>
                <a:ea typeface="+mn-lt"/>
                <a:cs typeface="+mn-lt"/>
              </a:rPr>
              <a:t> o </a:t>
            </a:r>
            <a:r>
              <a:rPr lang="en-US" sz="2000" err="1">
                <a:latin typeface="Arial Nova"/>
                <a:ea typeface="+mn-lt"/>
                <a:cs typeface="+mn-lt"/>
              </a:rPr>
              <a:t>clima</a:t>
            </a:r>
            <a:r>
              <a:rPr lang="en-US" sz="2000" dirty="0">
                <a:latin typeface="Arial Nova"/>
                <a:ea typeface="+mn-lt"/>
                <a:cs typeface="+mn-lt"/>
              </a:rPr>
              <a:t> </a:t>
            </a:r>
            <a:r>
              <a:rPr lang="en-US" sz="2000" err="1">
                <a:latin typeface="Arial Nova"/>
                <a:ea typeface="+mn-lt"/>
                <a:cs typeface="+mn-lt"/>
              </a:rPr>
              <a:t>muito</a:t>
            </a:r>
            <a:r>
              <a:rPr lang="en-US" sz="2000" dirty="0">
                <a:latin typeface="Arial Nova"/>
                <a:ea typeface="+mn-lt"/>
                <a:cs typeface="+mn-lt"/>
              </a:rPr>
              <a:t> seco e </a:t>
            </a:r>
            <a:r>
              <a:rPr lang="en-US" sz="2000" err="1">
                <a:latin typeface="Arial Nova"/>
                <a:ea typeface="+mn-lt"/>
                <a:cs typeface="+mn-lt"/>
              </a:rPr>
              <a:t>caracteristicamente</a:t>
            </a:r>
            <a:r>
              <a:rPr lang="en-US" sz="2000" dirty="0">
                <a:latin typeface="Arial Nova"/>
                <a:ea typeface="+mn-lt"/>
                <a:cs typeface="+mn-lt"/>
              </a:rPr>
              <a:t> </a:t>
            </a:r>
            <a:r>
              <a:rPr lang="en-US" sz="2000" err="1">
                <a:latin typeface="Arial Nova"/>
                <a:ea typeface="+mn-lt"/>
                <a:cs typeface="+mn-lt"/>
              </a:rPr>
              <a:t>seus</a:t>
            </a:r>
            <a:r>
              <a:rPr lang="en-US" sz="2000" dirty="0">
                <a:latin typeface="Arial Nova"/>
                <a:ea typeface="+mn-lt"/>
                <a:cs typeface="+mn-lt"/>
              </a:rPr>
              <a:t> safaris com </a:t>
            </a:r>
            <a:r>
              <a:rPr lang="en-US" sz="2000" err="1">
                <a:latin typeface="Arial Nova"/>
                <a:ea typeface="+mn-lt"/>
                <a:cs typeface="+mn-lt"/>
              </a:rPr>
              <a:t>animais</a:t>
            </a:r>
            <a:r>
              <a:rPr lang="en-US" sz="2000" dirty="0">
                <a:latin typeface="Arial Nova"/>
                <a:ea typeface="+mn-lt"/>
                <a:cs typeface="+mn-lt"/>
              </a:rPr>
              <a:t> "</a:t>
            </a:r>
            <a:r>
              <a:rPr lang="en-US" sz="2000" err="1">
                <a:latin typeface="Arial Nova"/>
                <a:ea typeface="+mn-lt"/>
                <a:cs typeface="+mn-lt"/>
              </a:rPr>
              <a:t>exclusivos</a:t>
            </a:r>
            <a:r>
              <a:rPr lang="en-US" sz="2000" dirty="0">
                <a:latin typeface="Arial Nova"/>
                <a:ea typeface="+mn-lt"/>
                <a:cs typeface="+mn-lt"/>
              </a:rPr>
              <a:t>" </a:t>
            </a:r>
            <a:r>
              <a:rPr lang="en-US" sz="2000" err="1">
                <a:latin typeface="Arial Nova"/>
                <a:ea typeface="+mn-lt"/>
                <a:cs typeface="+mn-lt"/>
              </a:rPr>
              <a:t>deste</a:t>
            </a:r>
            <a:r>
              <a:rPr lang="en-US" sz="2000" dirty="0">
                <a:latin typeface="Arial Nova"/>
                <a:ea typeface="+mn-lt"/>
                <a:cs typeface="+mn-lt"/>
              </a:rPr>
              <a:t> </a:t>
            </a:r>
            <a:r>
              <a:rPr lang="en-US" sz="2000" err="1">
                <a:latin typeface="Arial Nova"/>
                <a:ea typeface="+mn-lt"/>
                <a:cs typeface="+mn-lt"/>
              </a:rPr>
              <a:t>clima</a:t>
            </a:r>
            <a:r>
              <a:rPr lang="en-US" sz="2000" dirty="0">
                <a:latin typeface="Arial Nova"/>
                <a:ea typeface="+mn-lt"/>
                <a:cs typeface="+mn-lt"/>
              </a:rPr>
              <a:t> </a:t>
            </a:r>
            <a:r>
              <a:rPr lang="en-US" sz="2000" err="1">
                <a:latin typeface="Arial Nova"/>
                <a:ea typeface="+mn-lt"/>
                <a:cs typeface="+mn-lt"/>
              </a:rPr>
              <a:t>acaba</a:t>
            </a:r>
            <a:r>
              <a:rPr lang="en-US" sz="2000" dirty="0">
                <a:latin typeface="Arial Nova"/>
                <a:ea typeface="+mn-lt"/>
                <a:cs typeface="+mn-lt"/>
              </a:rPr>
              <a:t> se </a:t>
            </a:r>
            <a:r>
              <a:rPr lang="en-US" sz="2000" err="1">
                <a:latin typeface="Arial Nova"/>
                <a:ea typeface="+mn-lt"/>
                <a:cs typeface="+mn-lt"/>
              </a:rPr>
              <a:t>tornando</a:t>
            </a:r>
            <a:r>
              <a:rPr lang="en-US" sz="2000" dirty="0">
                <a:latin typeface="Arial Nova"/>
                <a:ea typeface="+mn-lt"/>
                <a:cs typeface="+mn-lt"/>
              </a:rPr>
              <a:t> </a:t>
            </a:r>
            <a:r>
              <a:rPr lang="en-US" sz="2000" err="1">
                <a:latin typeface="Arial Nova"/>
                <a:ea typeface="+mn-lt"/>
                <a:cs typeface="+mn-lt"/>
              </a:rPr>
              <a:t>uma</a:t>
            </a:r>
            <a:r>
              <a:rPr lang="en-US" sz="2000" dirty="0">
                <a:latin typeface="Arial Nova"/>
                <a:ea typeface="+mn-lt"/>
                <a:cs typeface="+mn-lt"/>
              </a:rPr>
              <a:t> das </a:t>
            </a:r>
            <a:r>
              <a:rPr lang="en-US" sz="2000" err="1">
                <a:latin typeface="Arial Nova"/>
                <a:ea typeface="+mn-lt"/>
                <a:cs typeface="+mn-lt"/>
              </a:rPr>
              <a:t>atraçoes</a:t>
            </a:r>
            <a:r>
              <a:rPr lang="en-US" sz="2000" dirty="0">
                <a:latin typeface="Arial Nova"/>
                <a:ea typeface="+mn-lt"/>
                <a:cs typeface="+mn-lt"/>
              </a:rPr>
              <a:t> </a:t>
            </a:r>
            <a:r>
              <a:rPr lang="en-US" sz="2000" err="1">
                <a:latin typeface="Arial Nova"/>
                <a:ea typeface="+mn-lt"/>
                <a:cs typeface="+mn-lt"/>
              </a:rPr>
              <a:t>mais</a:t>
            </a:r>
            <a:r>
              <a:rPr lang="en-US" sz="2000" dirty="0">
                <a:latin typeface="Arial Nova"/>
                <a:ea typeface="+mn-lt"/>
                <a:cs typeface="+mn-lt"/>
              </a:rPr>
              <a:t> </a:t>
            </a:r>
            <a:r>
              <a:rPr lang="en-US" sz="2000" err="1">
                <a:latin typeface="Arial Nova"/>
                <a:ea typeface="+mn-lt"/>
                <a:cs typeface="+mn-lt"/>
              </a:rPr>
              <a:t>desejadas</a:t>
            </a:r>
            <a:r>
              <a:rPr lang="en-US" sz="2000" dirty="0">
                <a:latin typeface="Arial Nova"/>
                <a:ea typeface="+mn-lt"/>
                <a:cs typeface="+mn-lt"/>
              </a:rPr>
              <a:t> e </a:t>
            </a:r>
            <a:r>
              <a:rPr lang="en-US" sz="2000" err="1">
                <a:latin typeface="Arial Nova"/>
                <a:ea typeface="+mn-lt"/>
                <a:cs typeface="+mn-lt"/>
              </a:rPr>
              <a:t>acaba</a:t>
            </a:r>
            <a:r>
              <a:rPr lang="en-US" sz="2000" dirty="0">
                <a:latin typeface="Arial Nova"/>
                <a:ea typeface="+mn-lt"/>
                <a:cs typeface="+mn-lt"/>
              </a:rPr>
              <a:t> se </a:t>
            </a:r>
            <a:r>
              <a:rPr lang="en-US" sz="2000" err="1">
                <a:latin typeface="Arial Nova"/>
                <a:ea typeface="+mn-lt"/>
                <a:cs typeface="+mn-lt"/>
              </a:rPr>
              <a:t>tornando</a:t>
            </a:r>
            <a:r>
              <a:rPr lang="en-US" sz="2000" dirty="0">
                <a:latin typeface="Arial Nova"/>
                <a:ea typeface="+mn-lt"/>
                <a:cs typeface="+mn-lt"/>
              </a:rPr>
              <a:t> </a:t>
            </a:r>
            <a:r>
              <a:rPr lang="en-US" sz="2000" err="1">
                <a:latin typeface="Arial Nova"/>
                <a:ea typeface="+mn-lt"/>
                <a:cs typeface="+mn-lt"/>
              </a:rPr>
              <a:t>referência</a:t>
            </a:r>
            <a:r>
              <a:rPr lang="en-US" sz="2000" dirty="0">
                <a:latin typeface="Arial Nova"/>
                <a:ea typeface="+mn-lt"/>
                <a:cs typeface="+mn-lt"/>
              </a:rPr>
              <a:t> da África do Sul.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Porém</a:t>
            </a:r>
            <a:r>
              <a:rPr lang="en-US" sz="2000" dirty="0">
                <a:latin typeface="Arial Nova"/>
                <a:ea typeface="+mn-lt"/>
                <a:cs typeface="+mn-lt"/>
              </a:rPr>
              <a:t>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como</a:t>
            </a:r>
            <a:r>
              <a:rPr lang="en-US" sz="2000" dirty="0">
                <a:latin typeface="Arial Nova"/>
                <a:ea typeface="+mn-lt"/>
                <a:cs typeface="+mn-lt"/>
              </a:rPr>
              <a:t> a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maioria</a:t>
            </a:r>
            <a:r>
              <a:rPr lang="en-US" sz="2000" dirty="0">
                <a:latin typeface="Arial Nova"/>
                <a:ea typeface="+mn-lt"/>
                <a:cs typeface="+mn-lt"/>
              </a:rPr>
              <a:t> dos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paises</a:t>
            </a:r>
            <a:r>
              <a:rPr lang="en-US" sz="2000" dirty="0">
                <a:latin typeface="Arial Nova"/>
                <a:ea typeface="+mn-lt"/>
                <a:cs typeface="+mn-lt"/>
              </a:rPr>
              <a:t>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ele</a:t>
            </a:r>
            <a:r>
              <a:rPr lang="en-US" sz="2000" dirty="0">
                <a:latin typeface="Arial Nova"/>
                <a:ea typeface="+mn-lt"/>
                <a:cs typeface="+mn-lt"/>
              </a:rPr>
              <a:t>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tambêm</a:t>
            </a:r>
            <a:r>
              <a:rPr lang="en-US" sz="2000" dirty="0">
                <a:latin typeface="Arial Nova"/>
                <a:ea typeface="+mn-lt"/>
                <a:cs typeface="+mn-lt"/>
              </a:rPr>
              <a:t>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possui</a:t>
            </a:r>
            <a:r>
              <a:rPr lang="en-US" sz="2000" dirty="0">
                <a:latin typeface="Arial Nova"/>
                <a:ea typeface="+mn-lt"/>
                <a:cs typeface="+mn-lt"/>
              </a:rPr>
              <a:t>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atrações</a:t>
            </a:r>
            <a:r>
              <a:rPr lang="en-US" sz="2000" dirty="0">
                <a:latin typeface="Arial Nova"/>
                <a:ea typeface="+mn-lt"/>
                <a:cs typeface="+mn-lt"/>
              </a:rPr>
              <a:t> "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comuns</a:t>
            </a:r>
            <a:r>
              <a:rPr lang="en-US" sz="2000" dirty="0">
                <a:latin typeface="Arial Nova"/>
                <a:ea typeface="+mn-lt"/>
                <a:cs typeface="+mn-lt"/>
              </a:rPr>
              <a:t>"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como</a:t>
            </a:r>
            <a:r>
              <a:rPr lang="en-US" sz="2000" dirty="0">
                <a:latin typeface="Arial Nova"/>
                <a:ea typeface="+mn-lt"/>
                <a:cs typeface="+mn-lt"/>
              </a:rPr>
              <a:t>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parques</a:t>
            </a:r>
            <a:r>
              <a:rPr lang="en-US" sz="2000" dirty="0">
                <a:latin typeface="Arial Nova"/>
                <a:ea typeface="+mn-lt"/>
                <a:cs typeface="+mn-lt"/>
              </a:rPr>
              <a:t>, bares,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atrações</a:t>
            </a:r>
            <a:r>
              <a:rPr lang="en-US" sz="2000" dirty="0">
                <a:latin typeface="Arial Nova"/>
                <a:ea typeface="+mn-lt"/>
                <a:cs typeface="+mn-lt"/>
              </a:rPr>
              <a:t>, shows,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musseus</a:t>
            </a:r>
            <a:r>
              <a:rPr lang="en-US" sz="2000" dirty="0">
                <a:latin typeface="Arial Nova"/>
                <a:ea typeface="+mn-lt"/>
                <a:cs typeface="+mn-lt"/>
              </a:rPr>
              <a:t>,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parques</a:t>
            </a:r>
            <a:r>
              <a:rPr lang="en-US" sz="2000" dirty="0">
                <a:latin typeface="Arial Nova"/>
                <a:ea typeface="+mn-lt"/>
                <a:cs typeface="+mn-lt"/>
              </a:rPr>
              <a:t>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históricos</a:t>
            </a:r>
            <a:r>
              <a:rPr lang="en-US" sz="2000" dirty="0">
                <a:latin typeface="Arial Nova"/>
                <a:ea typeface="+mn-lt"/>
                <a:cs typeface="+mn-lt"/>
              </a:rPr>
              <a:t> e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entretenimento</a:t>
            </a:r>
            <a:r>
              <a:rPr lang="en-US" sz="2000" dirty="0">
                <a:latin typeface="Arial Nova"/>
                <a:ea typeface="+mn-lt"/>
                <a:cs typeface="+mn-lt"/>
              </a:rPr>
              <a:t>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em</a:t>
            </a:r>
            <a:r>
              <a:rPr lang="en-US" sz="2000" dirty="0">
                <a:latin typeface="Arial Nova"/>
                <a:ea typeface="+mn-lt"/>
                <a:cs typeface="+mn-lt"/>
              </a:rPr>
              <a:t>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geral</a:t>
            </a:r>
            <a:r>
              <a:rPr lang="en-US" sz="2000" dirty="0">
                <a:latin typeface="Arial Nova"/>
                <a:ea typeface="+mn-lt"/>
                <a:cs typeface="+mn-lt"/>
              </a:rPr>
              <a:t>.</a:t>
            </a:r>
          </a:p>
          <a:p>
            <a:pPr marL="0" indent="0">
              <a:buNone/>
            </a:pPr>
            <a:endParaRPr lang="en-US" sz="2000" dirty="0">
              <a:latin typeface="Arial Nova"/>
              <a:cs typeface="Calibri" panose="020F0502020204030204"/>
            </a:endParaRPr>
          </a:p>
        </p:txBody>
      </p:sp>
      <p:pic>
        <p:nvPicPr>
          <p:cNvPr id="4" name="Picture 4" descr="A lion lying in the grass&#10;&#10;Description automatically generated">
            <a:extLst>
              <a:ext uri="{FF2B5EF4-FFF2-40B4-BE49-F238E27FC236}">
                <a16:creationId xmlns:a16="http://schemas.microsoft.com/office/drawing/2014/main" id="{F1411CD4-8C72-CEBD-4335-0E24635D0B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052" r="22995" b="-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948080983"/>
      </p:ext>
    </p:extLst>
  </p:cSld>
  <p:clrMapOvr>
    <a:masterClrMapping/>
  </p:clrMapOvr>
  <p:transition spd="med">
    <p:pull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ED5D0D-3E43-F646-E424-9BDCCFAF8C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5400" b="1" dirty="0">
                <a:solidFill>
                  <a:schemeClr val="accent4"/>
                </a:solidFill>
                <a:latin typeface="Dubai"/>
                <a:cs typeface="Calibri Light"/>
              </a:rPr>
              <a:t>MUSEU DO APARTHEID</a:t>
            </a:r>
            <a:endParaRPr lang="en-US" sz="5400" b="1">
              <a:solidFill>
                <a:schemeClr val="accent4"/>
              </a:solidFill>
              <a:latin typeface="Dubai"/>
              <a:cs typeface="Dubai"/>
            </a:endParaRPr>
          </a:p>
        </p:txBody>
      </p:sp>
      <p:sp>
        <p:nvSpPr>
          <p:cNvPr id="11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6A34C5-C3E7-DCAF-5FA9-98911FAE57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300033" cy="3447667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>
              <a:buNone/>
            </a:pPr>
            <a:r>
              <a:rPr lang="en-US" sz="2200" dirty="0">
                <a:latin typeface="Arial Nova"/>
                <a:ea typeface="+mn-lt"/>
                <a:cs typeface="+mn-lt"/>
              </a:rPr>
              <a:t>O </a:t>
            </a:r>
            <a:r>
              <a:rPr lang="en-US" sz="2200" dirty="0" err="1">
                <a:latin typeface="Arial Nova"/>
                <a:ea typeface="+mn-lt"/>
                <a:cs typeface="+mn-lt"/>
              </a:rPr>
              <a:t>Museu</a:t>
            </a:r>
            <a:r>
              <a:rPr lang="en-US" sz="2200" dirty="0">
                <a:latin typeface="Arial Nova"/>
                <a:ea typeface="+mn-lt"/>
                <a:cs typeface="+mn-lt"/>
              </a:rPr>
              <a:t> do Apartheid é um </a:t>
            </a:r>
            <a:r>
              <a:rPr lang="en-US" sz="2200" dirty="0" err="1">
                <a:latin typeface="Arial Nova"/>
                <a:ea typeface="+mn-lt"/>
                <a:cs typeface="+mn-lt"/>
              </a:rPr>
              <a:t>ponto</a:t>
            </a:r>
            <a:r>
              <a:rPr lang="en-US" sz="2200" dirty="0">
                <a:latin typeface="Arial Nova"/>
                <a:ea typeface="+mn-lt"/>
                <a:cs typeface="+mn-lt"/>
              </a:rPr>
              <a:t> </a:t>
            </a:r>
            <a:r>
              <a:rPr lang="en-US" sz="2200" dirty="0" err="1">
                <a:latin typeface="Arial Nova"/>
                <a:ea typeface="+mn-lt"/>
                <a:cs typeface="+mn-lt"/>
              </a:rPr>
              <a:t>turístico</a:t>
            </a:r>
            <a:r>
              <a:rPr lang="en-US" sz="2200" dirty="0">
                <a:latin typeface="Arial Nova"/>
                <a:ea typeface="+mn-lt"/>
                <a:cs typeface="+mn-lt"/>
              </a:rPr>
              <a:t> da África do Sul, que </a:t>
            </a:r>
            <a:r>
              <a:rPr lang="en-US" sz="2200" dirty="0" err="1">
                <a:latin typeface="Arial Nova"/>
                <a:ea typeface="+mn-lt"/>
                <a:cs typeface="+mn-lt"/>
              </a:rPr>
              <a:t>fica</a:t>
            </a:r>
            <a:r>
              <a:rPr lang="en-US" sz="2200" dirty="0">
                <a:latin typeface="Arial Nova"/>
                <a:ea typeface="+mn-lt"/>
                <a:cs typeface="+mn-lt"/>
              </a:rPr>
              <a:t> </a:t>
            </a:r>
            <a:r>
              <a:rPr lang="en-US" sz="2200" dirty="0" err="1">
                <a:latin typeface="Arial Nova"/>
                <a:ea typeface="+mn-lt"/>
                <a:cs typeface="+mn-lt"/>
              </a:rPr>
              <a:t>na</a:t>
            </a:r>
            <a:r>
              <a:rPr lang="en-US" sz="2200" dirty="0">
                <a:latin typeface="Arial Nova"/>
                <a:ea typeface="+mn-lt"/>
                <a:cs typeface="+mn-lt"/>
              </a:rPr>
              <a:t> </a:t>
            </a:r>
            <a:r>
              <a:rPr lang="en-US" sz="2200" dirty="0" err="1">
                <a:latin typeface="Arial Nova"/>
                <a:ea typeface="+mn-lt"/>
                <a:cs typeface="+mn-lt"/>
              </a:rPr>
              <a:t>cidade</a:t>
            </a:r>
            <a:r>
              <a:rPr lang="en-US" sz="2200" dirty="0">
                <a:latin typeface="Arial Nova"/>
                <a:ea typeface="+mn-lt"/>
                <a:cs typeface="+mn-lt"/>
              </a:rPr>
              <a:t> de </a:t>
            </a:r>
            <a:r>
              <a:rPr lang="en-US" sz="2200" dirty="0" err="1">
                <a:latin typeface="Arial Nova"/>
                <a:ea typeface="+mn-lt"/>
                <a:cs typeface="+mn-lt"/>
              </a:rPr>
              <a:t>Joanesburgo</a:t>
            </a:r>
            <a:r>
              <a:rPr lang="en-US" sz="2200" dirty="0">
                <a:latin typeface="Arial Nova"/>
                <a:ea typeface="+mn-lt"/>
                <a:cs typeface="+mn-lt"/>
              </a:rPr>
              <a:t> (a </a:t>
            </a:r>
            <a:r>
              <a:rPr lang="en-US" sz="2200" dirty="0" err="1">
                <a:latin typeface="Arial Nova"/>
                <a:ea typeface="+mn-lt"/>
                <a:cs typeface="+mn-lt"/>
              </a:rPr>
              <a:t>maior</a:t>
            </a:r>
            <a:r>
              <a:rPr lang="en-US" sz="2200" dirty="0">
                <a:latin typeface="Arial Nova"/>
                <a:ea typeface="+mn-lt"/>
                <a:cs typeface="+mn-lt"/>
              </a:rPr>
              <a:t> </a:t>
            </a:r>
            <a:r>
              <a:rPr lang="en-US" sz="2200" dirty="0" err="1">
                <a:latin typeface="Arial Nova"/>
                <a:ea typeface="+mn-lt"/>
                <a:cs typeface="+mn-lt"/>
              </a:rPr>
              <a:t>cidade</a:t>
            </a:r>
            <a:r>
              <a:rPr lang="en-US" sz="2200" dirty="0">
                <a:latin typeface="Arial Nova"/>
                <a:ea typeface="+mn-lt"/>
                <a:cs typeface="+mn-lt"/>
              </a:rPr>
              <a:t> do </a:t>
            </a:r>
            <a:r>
              <a:rPr lang="en-US" sz="2200" dirty="0" err="1">
                <a:latin typeface="Arial Nova"/>
                <a:ea typeface="+mn-lt"/>
                <a:cs typeface="+mn-lt"/>
              </a:rPr>
              <a:t>país</a:t>
            </a:r>
            <a:r>
              <a:rPr lang="en-US" sz="2200" dirty="0">
                <a:latin typeface="Arial Nova"/>
                <a:ea typeface="+mn-lt"/>
                <a:cs typeface="+mn-lt"/>
              </a:rPr>
              <a:t>). Seu </a:t>
            </a:r>
            <a:r>
              <a:rPr lang="en-US" sz="2200" dirty="0" err="1">
                <a:latin typeface="Arial Nova"/>
                <a:ea typeface="+mn-lt"/>
                <a:cs typeface="+mn-lt"/>
              </a:rPr>
              <a:t>objetivo</a:t>
            </a:r>
            <a:r>
              <a:rPr lang="en-US" sz="2200" dirty="0">
                <a:latin typeface="Arial Nova"/>
                <a:ea typeface="+mn-lt"/>
                <a:cs typeface="+mn-lt"/>
              </a:rPr>
              <a:t> é </a:t>
            </a:r>
            <a:r>
              <a:rPr lang="en-US" sz="2200" dirty="0" err="1">
                <a:latin typeface="Arial Nova"/>
                <a:ea typeface="+mn-lt"/>
                <a:cs typeface="+mn-lt"/>
              </a:rPr>
              <a:t>mostrar</a:t>
            </a:r>
            <a:r>
              <a:rPr lang="en-US" sz="2200" dirty="0">
                <a:latin typeface="Arial Nova"/>
                <a:ea typeface="+mn-lt"/>
                <a:cs typeface="+mn-lt"/>
              </a:rPr>
              <a:t> a </a:t>
            </a:r>
            <a:r>
              <a:rPr lang="en-US" sz="2200" dirty="0" err="1">
                <a:latin typeface="Arial Nova"/>
                <a:ea typeface="+mn-lt"/>
                <a:cs typeface="+mn-lt"/>
              </a:rPr>
              <a:t>história</a:t>
            </a:r>
            <a:r>
              <a:rPr lang="en-US" sz="2200" dirty="0">
                <a:latin typeface="Arial Nova"/>
                <a:ea typeface="+mn-lt"/>
                <a:cs typeface="+mn-lt"/>
              </a:rPr>
              <a:t> e as </a:t>
            </a:r>
            <a:r>
              <a:rPr lang="en-US" sz="2200" dirty="0" err="1">
                <a:latin typeface="Arial Nova"/>
                <a:ea typeface="+mn-lt"/>
                <a:cs typeface="+mn-lt"/>
              </a:rPr>
              <a:t>recordações</a:t>
            </a:r>
            <a:r>
              <a:rPr lang="en-US" sz="2200" dirty="0">
                <a:latin typeface="Arial Nova"/>
                <a:ea typeface="+mn-lt"/>
                <a:cs typeface="+mn-lt"/>
              </a:rPr>
              <a:t> dos tempos </a:t>
            </a:r>
            <a:r>
              <a:rPr lang="en-US" sz="2200" dirty="0" err="1">
                <a:latin typeface="Arial Nova"/>
                <a:ea typeface="+mn-lt"/>
                <a:cs typeface="+mn-lt"/>
              </a:rPr>
              <a:t>em</a:t>
            </a:r>
            <a:r>
              <a:rPr lang="en-US" sz="2200" dirty="0">
                <a:latin typeface="Arial Nova"/>
                <a:ea typeface="+mn-lt"/>
                <a:cs typeface="+mn-lt"/>
              </a:rPr>
              <a:t> que a </a:t>
            </a:r>
            <a:r>
              <a:rPr lang="en-US" sz="2200" dirty="0" err="1">
                <a:latin typeface="Arial Nova"/>
                <a:ea typeface="+mn-lt"/>
                <a:cs typeface="+mn-lt"/>
              </a:rPr>
              <a:t>política</a:t>
            </a:r>
            <a:r>
              <a:rPr lang="en-US" sz="2200" dirty="0">
                <a:latin typeface="Arial Nova"/>
                <a:ea typeface="+mn-lt"/>
                <a:cs typeface="+mn-lt"/>
              </a:rPr>
              <a:t> do apartheid, </a:t>
            </a:r>
            <a:r>
              <a:rPr lang="en-US" sz="2200" dirty="0" err="1">
                <a:latin typeface="Arial Nova"/>
                <a:ea typeface="+mn-lt"/>
                <a:cs typeface="+mn-lt"/>
              </a:rPr>
              <a:t>instituída</a:t>
            </a:r>
            <a:r>
              <a:rPr lang="en-US" sz="2200" dirty="0">
                <a:latin typeface="Arial Nova"/>
                <a:ea typeface="+mn-lt"/>
                <a:cs typeface="+mn-lt"/>
              </a:rPr>
              <a:t> </a:t>
            </a:r>
            <a:r>
              <a:rPr lang="en-US" sz="2200" dirty="0" err="1">
                <a:latin typeface="Arial Nova"/>
                <a:ea typeface="+mn-lt"/>
                <a:cs typeface="+mn-lt"/>
              </a:rPr>
              <a:t>em</a:t>
            </a:r>
            <a:r>
              <a:rPr lang="en-US" sz="2200" dirty="0">
                <a:latin typeface="Arial Nova"/>
                <a:ea typeface="+mn-lt"/>
                <a:cs typeface="+mn-lt"/>
              </a:rPr>
              <a:t> 1948, </a:t>
            </a:r>
            <a:r>
              <a:rPr lang="en-US" sz="2200" dirty="0" err="1">
                <a:latin typeface="Arial Nova"/>
                <a:ea typeface="+mn-lt"/>
                <a:cs typeface="+mn-lt"/>
              </a:rPr>
              <a:t>perdurava</a:t>
            </a:r>
            <a:r>
              <a:rPr lang="en-US" sz="2200" dirty="0">
                <a:latin typeface="Arial Nova"/>
                <a:ea typeface="+mn-lt"/>
                <a:cs typeface="+mn-lt"/>
              </a:rPr>
              <a:t> </a:t>
            </a:r>
            <a:r>
              <a:rPr lang="en-US" sz="2200" dirty="0" err="1">
                <a:latin typeface="Arial Nova"/>
                <a:ea typeface="+mn-lt"/>
                <a:cs typeface="+mn-lt"/>
              </a:rPr>
              <a:t>pelo</a:t>
            </a:r>
            <a:r>
              <a:rPr lang="en-US" sz="2200" dirty="0">
                <a:latin typeface="Arial Nova"/>
                <a:ea typeface="+mn-lt"/>
                <a:cs typeface="+mn-lt"/>
              </a:rPr>
              <a:t> </a:t>
            </a:r>
            <a:r>
              <a:rPr lang="en-US" sz="2200" dirty="0" err="1">
                <a:latin typeface="Arial Nova"/>
                <a:ea typeface="+mn-lt"/>
                <a:cs typeface="+mn-lt"/>
              </a:rPr>
              <a:t>país</a:t>
            </a:r>
            <a:r>
              <a:rPr lang="en-US" sz="2200" dirty="0">
                <a:latin typeface="Arial Nova"/>
                <a:ea typeface="+mn-lt"/>
                <a:cs typeface="+mn-lt"/>
              </a:rPr>
              <a:t>. </a:t>
            </a:r>
            <a:r>
              <a:rPr lang="en-US" sz="2200" dirty="0" err="1">
                <a:latin typeface="Arial Nova"/>
                <a:ea typeface="+mn-lt"/>
                <a:cs typeface="+mn-lt"/>
              </a:rPr>
              <a:t>Dá</a:t>
            </a:r>
            <a:r>
              <a:rPr lang="en-US" sz="2200" dirty="0">
                <a:latin typeface="Arial Nova"/>
                <a:ea typeface="+mn-lt"/>
                <a:cs typeface="+mn-lt"/>
              </a:rPr>
              <a:t> </a:t>
            </a:r>
            <a:r>
              <a:rPr lang="en-US" sz="2200" dirty="0" err="1">
                <a:latin typeface="Arial Nova"/>
                <a:ea typeface="+mn-lt"/>
                <a:cs typeface="+mn-lt"/>
              </a:rPr>
              <a:t>pra</a:t>
            </a:r>
            <a:r>
              <a:rPr lang="en-US" sz="2200" dirty="0">
                <a:latin typeface="Arial Nova"/>
                <a:ea typeface="+mn-lt"/>
                <a:cs typeface="+mn-lt"/>
              </a:rPr>
              <a:t> </a:t>
            </a:r>
            <a:r>
              <a:rPr lang="en-US" sz="2200" dirty="0" err="1">
                <a:latin typeface="Arial Nova"/>
                <a:ea typeface="+mn-lt"/>
                <a:cs typeface="+mn-lt"/>
              </a:rPr>
              <a:t>sentir</a:t>
            </a:r>
            <a:r>
              <a:rPr lang="en-US" sz="2200" dirty="0">
                <a:latin typeface="Arial Nova"/>
                <a:ea typeface="+mn-lt"/>
                <a:cs typeface="+mn-lt"/>
              </a:rPr>
              <a:t> </a:t>
            </a:r>
            <a:r>
              <a:rPr lang="en-US" sz="2200" dirty="0" err="1">
                <a:latin typeface="Arial Nova"/>
                <a:ea typeface="+mn-lt"/>
                <a:cs typeface="+mn-lt"/>
              </a:rPr>
              <a:t>na</a:t>
            </a:r>
            <a:r>
              <a:rPr lang="en-US" sz="2200" dirty="0">
                <a:latin typeface="Arial Nova"/>
                <a:ea typeface="+mn-lt"/>
                <a:cs typeface="+mn-lt"/>
              </a:rPr>
              <a:t> </a:t>
            </a:r>
            <a:r>
              <a:rPr lang="en-US" sz="2200" dirty="0" err="1">
                <a:latin typeface="Arial Nova"/>
                <a:ea typeface="+mn-lt"/>
                <a:cs typeface="+mn-lt"/>
              </a:rPr>
              <a:t>pele</a:t>
            </a:r>
            <a:r>
              <a:rPr lang="en-US" sz="2200" dirty="0">
                <a:latin typeface="Arial Nova"/>
                <a:ea typeface="+mn-lt"/>
                <a:cs typeface="+mn-lt"/>
              </a:rPr>
              <a:t> o </a:t>
            </a:r>
            <a:r>
              <a:rPr lang="en-US" sz="2200" dirty="0" err="1">
                <a:latin typeface="Arial Nova"/>
                <a:ea typeface="+mn-lt"/>
                <a:cs typeface="+mn-lt"/>
              </a:rPr>
              <a:t>impacto</a:t>
            </a:r>
            <a:r>
              <a:rPr lang="en-US" sz="2200" dirty="0">
                <a:latin typeface="Arial Nova"/>
                <a:ea typeface="+mn-lt"/>
                <a:cs typeface="+mn-lt"/>
              </a:rPr>
              <a:t> que </a:t>
            </a:r>
            <a:r>
              <a:rPr lang="en-US" sz="2200" dirty="0" err="1">
                <a:latin typeface="Arial Nova"/>
                <a:ea typeface="+mn-lt"/>
                <a:cs typeface="+mn-lt"/>
              </a:rPr>
              <a:t>ele</a:t>
            </a:r>
            <a:r>
              <a:rPr lang="en-US" sz="2200" dirty="0">
                <a:latin typeface="Arial Nova"/>
                <a:ea typeface="+mn-lt"/>
                <a:cs typeface="+mn-lt"/>
              </a:rPr>
              <a:t> </a:t>
            </a:r>
            <a:r>
              <a:rPr lang="en-US" sz="2200" dirty="0" err="1">
                <a:latin typeface="Arial Nova"/>
                <a:ea typeface="+mn-lt"/>
                <a:cs typeface="+mn-lt"/>
              </a:rPr>
              <a:t>trouxe</a:t>
            </a:r>
            <a:r>
              <a:rPr lang="en-US" sz="2200" dirty="0">
                <a:latin typeface="Arial Nova"/>
                <a:ea typeface="+mn-lt"/>
                <a:cs typeface="+mn-lt"/>
              </a:rPr>
              <a:t> </a:t>
            </a:r>
            <a:r>
              <a:rPr lang="en-US" sz="2200" dirty="0" err="1">
                <a:latin typeface="Arial Nova"/>
                <a:ea typeface="+mn-lt"/>
                <a:cs typeface="+mn-lt"/>
              </a:rPr>
              <a:t>na</a:t>
            </a:r>
            <a:r>
              <a:rPr lang="en-US" sz="2200" dirty="0">
                <a:latin typeface="Arial Nova"/>
                <a:ea typeface="+mn-lt"/>
                <a:cs typeface="+mn-lt"/>
              </a:rPr>
              <a:t> </a:t>
            </a:r>
            <a:r>
              <a:rPr lang="en-US" sz="2200" dirty="0" err="1">
                <a:latin typeface="Arial Nova"/>
                <a:ea typeface="+mn-lt"/>
                <a:cs typeface="+mn-lt"/>
              </a:rPr>
              <a:t>sociedade</a:t>
            </a:r>
            <a:r>
              <a:rPr lang="en-US" sz="2200" dirty="0">
                <a:latin typeface="Arial Nova"/>
                <a:ea typeface="+mn-lt"/>
                <a:cs typeface="+mn-lt"/>
              </a:rPr>
              <a:t> </a:t>
            </a:r>
            <a:r>
              <a:rPr lang="en-US" sz="2200" dirty="0" err="1">
                <a:latin typeface="Arial Nova"/>
                <a:ea typeface="+mn-lt"/>
                <a:cs typeface="+mn-lt"/>
              </a:rPr>
              <a:t>sul-africana</a:t>
            </a:r>
            <a:r>
              <a:rPr lang="en-US" sz="2200" dirty="0">
                <a:latin typeface="Arial Nova"/>
                <a:ea typeface="+mn-lt"/>
                <a:cs typeface="+mn-lt"/>
              </a:rPr>
              <a:t> da </a:t>
            </a:r>
            <a:r>
              <a:rPr lang="en-US" sz="2200" dirty="0" err="1">
                <a:latin typeface="Arial Nova"/>
                <a:ea typeface="+mn-lt"/>
                <a:cs typeface="+mn-lt"/>
              </a:rPr>
              <a:t>época</a:t>
            </a:r>
            <a:r>
              <a:rPr lang="en-US" sz="2200" dirty="0">
                <a:latin typeface="Arial Nova"/>
                <a:ea typeface="+mn-lt"/>
                <a:cs typeface="+mn-lt"/>
              </a:rPr>
              <a:t>.</a:t>
            </a:r>
          </a:p>
        </p:txBody>
      </p:sp>
      <p:pic>
        <p:nvPicPr>
          <p:cNvPr id="4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0546C155-7E7D-E47E-6B65-FCF9B2C726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554" r="5219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606347673"/>
      </p:ext>
    </p:extLst>
  </p:cSld>
  <p:clrMapOvr>
    <a:masterClrMapping/>
  </p:clrMapOvr>
  <p:transition spd="med">
    <p:pull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B42729-E961-1D14-EEE5-49A2DFC445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636" y="367702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5400" b="1" dirty="0">
                <a:solidFill>
                  <a:schemeClr val="accent4"/>
                </a:solidFill>
                <a:latin typeface="Dubai"/>
                <a:cs typeface="Calibri Light"/>
              </a:rPr>
              <a:t>MUSEU DO APARTHEID</a:t>
            </a:r>
            <a:endParaRPr lang="en-US" sz="5400" b="1">
              <a:solidFill>
                <a:schemeClr val="accent4"/>
              </a:solidFill>
              <a:latin typeface="Dubai"/>
              <a:cs typeface="Dubai"/>
            </a:endParaRPr>
          </a:p>
        </p:txBody>
      </p:sp>
      <p:sp>
        <p:nvSpPr>
          <p:cNvPr id="11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B9CFB4-237A-E639-24F5-901FBF12A8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2636" y="3028121"/>
            <a:ext cx="5047920" cy="3913333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buNone/>
            </a:pPr>
            <a:r>
              <a:rPr lang="en-US" sz="1800" dirty="0">
                <a:latin typeface="Arial Nova"/>
                <a:ea typeface="+mn-lt"/>
                <a:cs typeface="+mn-lt"/>
              </a:rPr>
              <a:t>Logo </a:t>
            </a:r>
            <a:r>
              <a:rPr lang="en-US" sz="1800" dirty="0" err="1">
                <a:latin typeface="Arial Nova"/>
                <a:ea typeface="+mn-lt"/>
                <a:cs typeface="+mn-lt"/>
              </a:rPr>
              <a:t>na</a:t>
            </a:r>
            <a:r>
              <a:rPr lang="en-US" sz="1800" dirty="0">
                <a:latin typeface="Arial Nova"/>
                <a:ea typeface="+mn-lt"/>
                <a:cs typeface="+mn-lt"/>
              </a:rPr>
              <a:t> </a:t>
            </a:r>
            <a:r>
              <a:rPr lang="en-US" sz="1800" dirty="0" err="1">
                <a:latin typeface="Arial Nova"/>
                <a:ea typeface="+mn-lt"/>
                <a:cs typeface="+mn-lt"/>
              </a:rPr>
              <a:t>compra</a:t>
            </a:r>
            <a:r>
              <a:rPr lang="en-US" sz="1800" dirty="0">
                <a:latin typeface="Arial Nova"/>
                <a:ea typeface="+mn-lt"/>
                <a:cs typeface="+mn-lt"/>
              </a:rPr>
              <a:t> de </a:t>
            </a:r>
            <a:r>
              <a:rPr lang="en-US" sz="1800" dirty="0" err="1">
                <a:latin typeface="Arial Nova"/>
                <a:ea typeface="+mn-lt"/>
                <a:cs typeface="+mn-lt"/>
              </a:rPr>
              <a:t>ingressos</a:t>
            </a:r>
            <a:r>
              <a:rPr lang="en-US" sz="1800" dirty="0">
                <a:latin typeface="Arial Nova"/>
                <a:ea typeface="+mn-lt"/>
                <a:cs typeface="+mn-lt"/>
              </a:rPr>
              <a:t>, algo chama a </a:t>
            </a:r>
            <a:r>
              <a:rPr lang="en-US" sz="1800" dirty="0" err="1">
                <a:latin typeface="Arial Nova"/>
                <a:ea typeface="+mn-lt"/>
                <a:cs typeface="+mn-lt"/>
              </a:rPr>
              <a:t>atenção</a:t>
            </a:r>
            <a:r>
              <a:rPr lang="en-US" sz="1800" dirty="0">
                <a:latin typeface="Arial Nova"/>
                <a:ea typeface="+mn-lt"/>
                <a:cs typeface="+mn-lt"/>
              </a:rPr>
              <a:t>: para se </a:t>
            </a:r>
            <a:r>
              <a:rPr lang="en-US" sz="1800" dirty="0" err="1">
                <a:latin typeface="Arial Nova"/>
                <a:ea typeface="+mn-lt"/>
                <a:cs typeface="+mn-lt"/>
              </a:rPr>
              <a:t>inscrever</a:t>
            </a:r>
            <a:r>
              <a:rPr lang="en-US" sz="1800" dirty="0">
                <a:latin typeface="Arial Nova"/>
                <a:ea typeface="+mn-lt"/>
                <a:cs typeface="+mn-lt"/>
              </a:rPr>
              <a:t> e </a:t>
            </a:r>
            <a:r>
              <a:rPr lang="en-US" sz="1800" dirty="0" err="1">
                <a:latin typeface="Arial Nova"/>
                <a:ea typeface="+mn-lt"/>
                <a:cs typeface="+mn-lt"/>
              </a:rPr>
              <a:t>obter</a:t>
            </a:r>
            <a:r>
              <a:rPr lang="en-US" sz="1800" dirty="0">
                <a:latin typeface="Arial Nova"/>
                <a:ea typeface="+mn-lt"/>
                <a:cs typeface="+mn-lt"/>
              </a:rPr>
              <a:t> </a:t>
            </a:r>
            <a:r>
              <a:rPr lang="en-US" sz="1800" dirty="0" err="1">
                <a:latin typeface="Arial Nova"/>
                <a:ea typeface="+mn-lt"/>
                <a:cs typeface="+mn-lt"/>
              </a:rPr>
              <a:t>acesso</a:t>
            </a:r>
            <a:r>
              <a:rPr lang="en-US" sz="1800" dirty="0">
                <a:latin typeface="Arial Nova"/>
                <a:ea typeface="+mn-lt"/>
                <a:cs typeface="+mn-lt"/>
              </a:rPr>
              <a:t> </a:t>
            </a:r>
            <a:r>
              <a:rPr lang="en-US" sz="1800" dirty="0" err="1">
                <a:latin typeface="Arial Nova"/>
                <a:ea typeface="+mn-lt"/>
                <a:cs typeface="+mn-lt"/>
              </a:rPr>
              <a:t>ao</a:t>
            </a:r>
            <a:r>
              <a:rPr lang="en-US" sz="1800" dirty="0">
                <a:latin typeface="Arial Nova"/>
                <a:ea typeface="+mn-lt"/>
                <a:cs typeface="+mn-lt"/>
              </a:rPr>
              <a:t> </a:t>
            </a:r>
            <a:r>
              <a:rPr lang="en-US" sz="1800" dirty="0" err="1">
                <a:latin typeface="Arial Nova"/>
                <a:ea typeface="+mn-lt"/>
                <a:cs typeface="+mn-lt"/>
              </a:rPr>
              <a:t>museu</a:t>
            </a:r>
            <a:r>
              <a:rPr lang="en-US" sz="1800" dirty="0">
                <a:latin typeface="Arial Nova"/>
                <a:ea typeface="+mn-lt"/>
                <a:cs typeface="+mn-lt"/>
              </a:rPr>
              <a:t>, </a:t>
            </a:r>
            <a:r>
              <a:rPr lang="en-US" sz="1800" dirty="0" err="1">
                <a:latin typeface="Arial Nova"/>
                <a:ea typeface="+mn-lt"/>
                <a:cs typeface="+mn-lt"/>
              </a:rPr>
              <a:t>você</a:t>
            </a:r>
            <a:r>
              <a:rPr lang="en-US" sz="1800" dirty="0">
                <a:latin typeface="Arial Nova"/>
                <a:ea typeface="+mn-lt"/>
                <a:cs typeface="+mn-lt"/>
              </a:rPr>
              <a:t> é </a:t>
            </a:r>
            <a:r>
              <a:rPr lang="en-US" sz="1800" dirty="0" err="1">
                <a:latin typeface="Arial Nova"/>
                <a:ea typeface="+mn-lt"/>
                <a:cs typeface="+mn-lt"/>
              </a:rPr>
              <a:t>identificado</a:t>
            </a:r>
            <a:r>
              <a:rPr lang="en-US" sz="1800" dirty="0">
                <a:latin typeface="Arial Nova"/>
                <a:ea typeface="+mn-lt"/>
                <a:cs typeface="+mn-lt"/>
              </a:rPr>
              <a:t> </a:t>
            </a:r>
            <a:r>
              <a:rPr lang="en-US" sz="1800" dirty="0" err="1">
                <a:latin typeface="Arial Nova"/>
                <a:ea typeface="+mn-lt"/>
                <a:cs typeface="+mn-lt"/>
              </a:rPr>
              <a:t>como</a:t>
            </a:r>
            <a:r>
              <a:rPr lang="en-US" sz="1800" dirty="0">
                <a:latin typeface="Arial Nova"/>
                <a:ea typeface="+mn-lt"/>
                <a:cs typeface="+mn-lt"/>
              </a:rPr>
              <a:t> </a:t>
            </a:r>
            <a:r>
              <a:rPr lang="en-US" sz="1800" dirty="0" err="1">
                <a:latin typeface="Arial Nova"/>
                <a:ea typeface="+mn-lt"/>
                <a:cs typeface="+mn-lt"/>
              </a:rPr>
              <a:t>branco</a:t>
            </a:r>
            <a:r>
              <a:rPr lang="en-US" sz="1800" dirty="0">
                <a:latin typeface="Arial Nova"/>
                <a:ea typeface="+mn-lt"/>
                <a:cs typeface="+mn-lt"/>
              </a:rPr>
              <a:t> </a:t>
            </a:r>
            <a:r>
              <a:rPr lang="en-US" sz="1800" dirty="0" err="1">
                <a:latin typeface="Arial Nova"/>
                <a:ea typeface="+mn-lt"/>
                <a:cs typeface="+mn-lt"/>
              </a:rPr>
              <a:t>ou</a:t>
            </a:r>
            <a:r>
              <a:rPr lang="en-US" sz="1800" dirty="0">
                <a:latin typeface="Arial Nova"/>
                <a:ea typeface="+mn-lt"/>
                <a:cs typeface="+mn-lt"/>
              </a:rPr>
              <a:t> negro de forma </a:t>
            </a:r>
            <a:r>
              <a:rPr lang="en-US" sz="1800" dirty="0" err="1">
                <a:latin typeface="Arial Nova"/>
                <a:ea typeface="+mn-lt"/>
                <a:cs typeface="+mn-lt"/>
              </a:rPr>
              <a:t>aleatória</a:t>
            </a:r>
            <a:r>
              <a:rPr lang="en-US" sz="1800" dirty="0">
                <a:latin typeface="Arial Nova"/>
                <a:ea typeface="+mn-lt"/>
                <a:cs typeface="+mn-lt"/>
              </a:rPr>
              <a:t>. </a:t>
            </a:r>
            <a:r>
              <a:rPr lang="en-US" sz="1800" dirty="0" err="1">
                <a:latin typeface="Arial Nova"/>
                <a:ea typeface="+mn-lt"/>
                <a:cs typeface="+mn-lt"/>
              </a:rPr>
              <a:t>Isso</a:t>
            </a:r>
            <a:r>
              <a:rPr lang="en-US" sz="1800" dirty="0">
                <a:latin typeface="Arial Nova"/>
                <a:ea typeface="+mn-lt"/>
                <a:cs typeface="+mn-lt"/>
              </a:rPr>
              <a:t> </a:t>
            </a:r>
            <a:r>
              <a:rPr lang="en-US" sz="1800" dirty="0" err="1">
                <a:latin typeface="Arial Nova"/>
                <a:ea typeface="+mn-lt"/>
                <a:cs typeface="+mn-lt"/>
              </a:rPr>
              <a:t>porque</a:t>
            </a:r>
            <a:r>
              <a:rPr lang="en-US" sz="1800" dirty="0">
                <a:latin typeface="Arial Nova"/>
                <a:ea typeface="+mn-lt"/>
                <a:cs typeface="+mn-lt"/>
              </a:rPr>
              <a:t>, </a:t>
            </a:r>
            <a:r>
              <a:rPr lang="en-US" sz="1800" dirty="0" err="1">
                <a:latin typeface="Arial Nova"/>
                <a:ea typeface="+mn-lt"/>
                <a:cs typeface="+mn-lt"/>
              </a:rPr>
              <a:t>na</a:t>
            </a:r>
            <a:r>
              <a:rPr lang="en-US" sz="1800" dirty="0">
                <a:latin typeface="Arial Nova"/>
                <a:ea typeface="+mn-lt"/>
                <a:cs typeface="+mn-lt"/>
              </a:rPr>
              <a:t> entrada do </a:t>
            </a:r>
            <a:r>
              <a:rPr lang="en-US" sz="1800" dirty="0" err="1">
                <a:latin typeface="Arial Nova"/>
                <a:ea typeface="+mn-lt"/>
                <a:cs typeface="+mn-lt"/>
              </a:rPr>
              <a:t>museu</a:t>
            </a:r>
            <a:r>
              <a:rPr lang="en-US" sz="1800" dirty="0">
                <a:latin typeface="Arial Nova"/>
                <a:ea typeface="+mn-lt"/>
                <a:cs typeface="+mn-lt"/>
              </a:rPr>
              <a:t>, </a:t>
            </a:r>
            <a:r>
              <a:rPr lang="en-US" sz="1800" dirty="0" err="1">
                <a:latin typeface="Arial Nova"/>
                <a:ea typeface="+mn-lt"/>
                <a:cs typeface="+mn-lt"/>
              </a:rPr>
              <a:t>existem</a:t>
            </a:r>
            <a:r>
              <a:rPr lang="en-US" sz="1800" dirty="0">
                <a:latin typeface="Arial Nova"/>
                <a:ea typeface="+mn-lt"/>
                <a:cs typeface="+mn-lt"/>
              </a:rPr>
              <a:t> </a:t>
            </a:r>
            <a:r>
              <a:rPr lang="en-US" sz="1800" dirty="0" err="1">
                <a:latin typeface="Arial Nova"/>
                <a:ea typeface="+mn-lt"/>
                <a:cs typeface="+mn-lt"/>
              </a:rPr>
              <a:t>duas</a:t>
            </a:r>
            <a:r>
              <a:rPr lang="en-US" sz="1800" dirty="0">
                <a:latin typeface="Arial Nova"/>
                <a:ea typeface="+mn-lt"/>
                <a:cs typeface="+mn-lt"/>
              </a:rPr>
              <a:t> </a:t>
            </a:r>
            <a:r>
              <a:rPr lang="en-US" sz="1800" dirty="0" err="1">
                <a:latin typeface="Arial Nova"/>
                <a:ea typeface="+mn-lt"/>
                <a:cs typeface="+mn-lt"/>
              </a:rPr>
              <a:t>portas</a:t>
            </a:r>
            <a:r>
              <a:rPr lang="en-US" sz="1800" dirty="0">
                <a:latin typeface="Arial Nova"/>
                <a:ea typeface="+mn-lt"/>
                <a:cs typeface="+mn-lt"/>
              </a:rPr>
              <a:t>, </a:t>
            </a:r>
            <a:r>
              <a:rPr lang="en-US" sz="1800" dirty="0" err="1">
                <a:latin typeface="Arial Nova"/>
                <a:ea typeface="+mn-lt"/>
                <a:cs typeface="+mn-lt"/>
              </a:rPr>
              <a:t>uma</a:t>
            </a:r>
            <a:r>
              <a:rPr lang="en-US" sz="1800" dirty="0">
                <a:latin typeface="Arial Nova"/>
                <a:ea typeface="+mn-lt"/>
                <a:cs typeface="+mn-lt"/>
              </a:rPr>
              <a:t> para a entrada de </a:t>
            </a:r>
            <a:r>
              <a:rPr lang="en-US" sz="1800" dirty="0" err="1">
                <a:latin typeface="Arial Nova"/>
                <a:ea typeface="+mn-lt"/>
                <a:cs typeface="+mn-lt"/>
              </a:rPr>
              <a:t>brancos</a:t>
            </a:r>
            <a:r>
              <a:rPr lang="en-US" sz="1800" dirty="0">
                <a:latin typeface="Arial Nova"/>
                <a:ea typeface="+mn-lt"/>
                <a:cs typeface="+mn-lt"/>
              </a:rPr>
              <a:t>, e </a:t>
            </a:r>
            <a:r>
              <a:rPr lang="en-US" sz="1800" dirty="0" err="1">
                <a:latin typeface="Arial Nova"/>
                <a:ea typeface="+mn-lt"/>
                <a:cs typeface="+mn-lt"/>
              </a:rPr>
              <a:t>outra</a:t>
            </a:r>
            <a:r>
              <a:rPr lang="en-US" sz="1800" dirty="0">
                <a:latin typeface="Arial Nova"/>
                <a:ea typeface="+mn-lt"/>
                <a:cs typeface="+mn-lt"/>
              </a:rPr>
              <a:t> para a entrada de negros.</a:t>
            </a:r>
            <a:endParaRPr lang="en-US" sz="1800">
              <a:latin typeface="Arial Nova"/>
            </a:endParaRPr>
          </a:p>
          <a:p>
            <a:pPr marL="0" indent="0">
              <a:buNone/>
            </a:pPr>
            <a:r>
              <a:rPr lang="en-US" sz="1800" dirty="0" err="1">
                <a:latin typeface="Arial Nova"/>
                <a:ea typeface="+mn-lt"/>
                <a:cs typeface="+mn-lt"/>
              </a:rPr>
              <a:t>Apesar</a:t>
            </a:r>
            <a:r>
              <a:rPr lang="en-US" sz="1800" dirty="0">
                <a:latin typeface="Arial Nova"/>
                <a:ea typeface="+mn-lt"/>
                <a:cs typeface="+mn-lt"/>
              </a:rPr>
              <a:t> de, </a:t>
            </a:r>
            <a:r>
              <a:rPr lang="en-US" sz="1800" dirty="0" err="1">
                <a:latin typeface="Arial Nova"/>
                <a:ea typeface="+mn-lt"/>
                <a:cs typeface="+mn-lt"/>
              </a:rPr>
              <a:t>intuitivamente</a:t>
            </a:r>
            <a:r>
              <a:rPr lang="en-US" sz="1800" dirty="0">
                <a:latin typeface="Arial Nova"/>
                <a:ea typeface="+mn-lt"/>
                <a:cs typeface="+mn-lt"/>
              </a:rPr>
              <a:t>, </a:t>
            </a:r>
            <a:r>
              <a:rPr lang="en-US" sz="1800" dirty="0" err="1">
                <a:latin typeface="Arial Nova"/>
                <a:ea typeface="+mn-lt"/>
                <a:cs typeface="+mn-lt"/>
              </a:rPr>
              <a:t>isso</a:t>
            </a:r>
            <a:r>
              <a:rPr lang="en-US" sz="1800" dirty="0">
                <a:latin typeface="Arial Nova"/>
                <a:ea typeface="+mn-lt"/>
                <a:cs typeface="+mn-lt"/>
              </a:rPr>
              <a:t> </a:t>
            </a:r>
            <a:r>
              <a:rPr lang="en-US" sz="1800" dirty="0" err="1">
                <a:latin typeface="Arial Nova"/>
                <a:ea typeface="+mn-lt"/>
                <a:cs typeface="+mn-lt"/>
              </a:rPr>
              <a:t>parecer</a:t>
            </a:r>
            <a:r>
              <a:rPr lang="en-US" sz="1800" dirty="0">
                <a:latin typeface="Arial Nova"/>
                <a:ea typeface="+mn-lt"/>
                <a:cs typeface="+mn-lt"/>
              </a:rPr>
              <a:t> </a:t>
            </a:r>
            <a:r>
              <a:rPr lang="en-US" sz="1800" dirty="0" err="1">
                <a:latin typeface="Arial Nova"/>
                <a:ea typeface="+mn-lt"/>
                <a:cs typeface="+mn-lt"/>
              </a:rPr>
              <a:t>uma</a:t>
            </a:r>
            <a:r>
              <a:rPr lang="en-US" sz="1800" dirty="0">
                <a:latin typeface="Arial Nova"/>
                <a:ea typeface="+mn-lt"/>
                <a:cs typeface="+mn-lt"/>
              </a:rPr>
              <a:t> </a:t>
            </a:r>
            <a:r>
              <a:rPr lang="en-US" sz="1800" dirty="0" err="1">
                <a:latin typeface="Arial Nova"/>
                <a:ea typeface="+mn-lt"/>
                <a:cs typeface="+mn-lt"/>
              </a:rPr>
              <a:t>óbvia</a:t>
            </a:r>
            <a:r>
              <a:rPr lang="en-US" sz="1800" dirty="0">
                <a:latin typeface="Arial Nova"/>
                <a:ea typeface="+mn-lt"/>
                <a:cs typeface="+mn-lt"/>
              </a:rPr>
              <a:t> </a:t>
            </a:r>
            <a:r>
              <a:rPr lang="en-US" sz="1800" dirty="0" err="1">
                <a:latin typeface="Arial Nova"/>
                <a:ea typeface="+mn-lt"/>
                <a:cs typeface="+mn-lt"/>
              </a:rPr>
              <a:t>ideia</a:t>
            </a:r>
            <a:r>
              <a:rPr lang="en-US" sz="1800" dirty="0">
                <a:latin typeface="Arial Nova"/>
                <a:ea typeface="+mn-lt"/>
                <a:cs typeface="+mn-lt"/>
              </a:rPr>
              <a:t> </a:t>
            </a:r>
            <a:r>
              <a:rPr lang="en-US" sz="1800" dirty="0" err="1">
                <a:latin typeface="Arial Nova"/>
                <a:ea typeface="+mn-lt"/>
                <a:cs typeface="+mn-lt"/>
              </a:rPr>
              <a:t>racista</a:t>
            </a:r>
            <a:r>
              <a:rPr lang="en-US" sz="1800" dirty="0">
                <a:latin typeface="Arial Nova"/>
                <a:ea typeface="+mn-lt"/>
                <a:cs typeface="+mn-lt"/>
              </a:rPr>
              <a:t>, o </a:t>
            </a:r>
            <a:r>
              <a:rPr lang="en-US" sz="1800" dirty="0" err="1">
                <a:latin typeface="Arial Nova"/>
                <a:ea typeface="+mn-lt"/>
                <a:cs typeface="+mn-lt"/>
              </a:rPr>
              <a:t>objetivo</a:t>
            </a:r>
            <a:r>
              <a:rPr lang="en-US" sz="1800" dirty="0">
                <a:latin typeface="Arial Nova"/>
                <a:ea typeface="+mn-lt"/>
                <a:cs typeface="+mn-lt"/>
              </a:rPr>
              <a:t> </a:t>
            </a:r>
            <a:r>
              <a:rPr lang="en-US" sz="1800" dirty="0" err="1">
                <a:latin typeface="Arial Nova"/>
                <a:ea typeface="+mn-lt"/>
                <a:cs typeface="+mn-lt"/>
              </a:rPr>
              <a:t>disso</a:t>
            </a:r>
            <a:r>
              <a:rPr lang="en-US" sz="1800" dirty="0">
                <a:latin typeface="Arial Nova"/>
                <a:ea typeface="+mn-lt"/>
                <a:cs typeface="+mn-lt"/>
              </a:rPr>
              <a:t> é </a:t>
            </a:r>
            <a:r>
              <a:rPr lang="en-US" sz="1800" dirty="0" err="1">
                <a:latin typeface="Arial Nova"/>
                <a:ea typeface="+mn-lt"/>
                <a:cs typeface="+mn-lt"/>
              </a:rPr>
              <a:t>demonstrar</a:t>
            </a:r>
            <a:r>
              <a:rPr lang="en-US" sz="1800" dirty="0">
                <a:latin typeface="Arial Nova"/>
                <a:ea typeface="+mn-lt"/>
                <a:cs typeface="+mn-lt"/>
              </a:rPr>
              <a:t> o </a:t>
            </a:r>
            <a:r>
              <a:rPr lang="en-US" sz="1800" dirty="0" err="1">
                <a:latin typeface="Arial Nova"/>
                <a:ea typeface="+mn-lt"/>
                <a:cs typeface="+mn-lt"/>
              </a:rPr>
              <a:t>quanto</a:t>
            </a:r>
            <a:r>
              <a:rPr lang="en-US" sz="1800" dirty="0">
                <a:latin typeface="Arial Nova"/>
                <a:ea typeface="+mn-lt"/>
                <a:cs typeface="+mn-lt"/>
              </a:rPr>
              <a:t> que o apartheid </a:t>
            </a:r>
            <a:r>
              <a:rPr lang="en-US" sz="1800" dirty="0" err="1">
                <a:latin typeface="Arial Nova"/>
                <a:ea typeface="+mn-lt"/>
                <a:cs typeface="+mn-lt"/>
              </a:rPr>
              <a:t>segregava</a:t>
            </a:r>
            <a:r>
              <a:rPr lang="en-US" sz="1800" dirty="0">
                <a:latin typeface="Arial Nova"/>
                <a:ea typeface="+mn-lt"/>
                <a:cs typeface="+mn-lt"/>
              </a:rPr>
              <a:t> </a:t>
            </a:r>
            <a:r>
              <a:rPr lang="en-US" sz="1800" dirty="0" err="1">
                <a:latin typeface="Arial Nova"/>
                <a:ea typeface="+mn-lt"/>
                <a:cs typeface="+mn-lt"/>
              </a:rPr>
              <a:t>os</a:t>
            </a:r>
            <a:r>
              <a:rPr lang="en-US" sz="1800" dirty="0">
                <a:latin typeface="Arial Nova"/>
                <a:ea typeface="+mn-lt"/>
                <a:cs typeface="+mn-lt"/>
              </a:rPr>
              <a:t> </a:t>
            </a:r>
            <a:r>
              <a:rPr lang="en-US" sz="1800" dirty="0" err="1">
                <a:latin typeface="Arial Nova"/>
                <a:ea typeface="+mn-lt"/>
                <a:cs typeface="+mn-lt"/>
              </a:rPr>
              <a:t>indivíduos</a:t>
            </a:r>
            <a:r>
              <a:rPr lang="en-US" sz="1800" dirty="0">
                <a:latin typeface="Arial Nova"/>
                <a:ea typeface="+mn-lt"/>
                <a:cs typeface="+mn-lt"/>
              </a:rPr>
              <a:t> pela </a:t>
            </a:r>
            <a:r>
              <a:rPr lang="en-US" sz="1800" dirty="0" err="1">
                <a:latin typeface="Arial Nova"/>
                <a:ea typeface="+mn-lt"/>
                <a:cs typeface="+mn-lt"/>
              </a:rPr>
              <a:t>cor</a:t>
            </a:r>
            <a:r>
              <a:rPr lang="en-US" sz="1800" dirty="0">
                <a:latin typeface="Arial Nova"/>
                <a:ea typeface="+mn-lt"/>
                <a:cs typeface="+mn-lt"/>
              </a:rPr>
              <a:t> de </a:t>
            </a:r>
            <a:r>
              <a:rPr lang="en-US" sz="1800" dirty="0" err="1">
                <a:latin typeface="Arial Nova"/>
                <a:ea typeface="+mn-lt"/>
                <a:cs typeface="+mn-lt"/>
              </a:rPr>
              <a:t>pele</a:t>
            </a:r>
            <a:r>
              <a:rPr lang="en-US" sz="1800" dirty="0">
                <a:latin typeface="Arial Nova"/>
                <a:ea typeface="+mn-lt"/>
                <a:cs typeface="+mn-lt"/>
              </a:rPr>
              <a:t>, </a:t>
            </a:r>
            <a:r>
              <a:rPr lang="en-US" sz="1800" dirty="0" err="1">
                <a:latin typeface="Arial Nova"/>
                <a:ea typeface="+mn-lt"/>
                <a:cs typeface="+mn-lt"/>
              </a:rPr>
              <a:t>contextualizando</a:t>
            </a:r>
            <a:r>
              <a:rPr lang="en-US" sz="1800" dirty="0">
                <a:latin typeface="Arial Nova"/>
                <a:ea typeface="+mn-lt"/>
                <a:cs typeface="+mn-lt"/>
              </a:rPr>
              <a:t> </a:t>
            </a:r>
            <a:r>
              <a:rPr lang="en-US" sz="1800" dirty="0" err="1">
                <a:latin typeface="Arial Nova"/>
                <a:ea typeface="+mn-lt"/>
                <a:cs typeface="+mn-lt"/>
              </a:rPr>
              <a:t>ainda</a:t>
            </a:r>
            <a:r>
              <a:rPr lang="en-US" sz="1800" dirty="0">
                <a:latin typeface="Arial Nova"/>
                <a:ea typeface="+mn-lt"/>
                <a:cs typeface="+mn-lt"/>
              </a:rPr>
              <a:t> </a:t>
            </a:r>
            <a:r>
              <a:rPr lang="en-US" sz="1800" dirty="0" err="1">
                <a:latin typeface="Arial Nova"/>
                <a:ea typeface="+mn-lt"/>
                <a:cs typeface="+mn-lt"/>
              </a:rPr>
              <a:t>mais</a:t>
            </a:r>
            <a:r>
              <a:rPr lang="en-US" sz="1800" dirty="0">
                <a:latin typeface="Arial Nova"/>
                <a:ea typeface="+mn-lt"/>
                <a:cs typeface="+mn-lt"/>
              </a:rPr>
              <a:t> com o </a:t>
            </a:r>
            <a:r>
              <a:rPr lang="en-US" sz="1800" dirty="0" err="1">
                <a:latin typeface="Arial Nova"/>
                <a:ea typeface="+mn-lt"/>
                <a:cs typeface="+mn-lt"/>
              </a:rPr>
              <a:t>intuito</a:t>
            </a:r>
            <a:r>
              <a:rPr lang="en-US" sz="1800" dirty="0">
                <a:latin typeface="Arial Nova"/>
                <a:ea typeface="+mn-lt"/>
                <a:cs typeface="+mn-lt"/>
              </a:rPr>
              <a:t> do </a:t>
            </a:r>
            <a:r>
              <a:rPr lang="en-US" sz="1800" dirty="0" err="1">
                <a:latin typeface="Arial Nova"/>
                <a:ea typeface="+mn-lt"/>
                <a:cs typeface="+mn-lt"/>
              </a:rPr>
              <a:t>museu</a:t>
            </a:r>
            <a:r>
              <a:rPr lang="en-US" sz="1800" dirty="0">
                <a:latin typeface="Arial Nova"/>
                <a:ea typeface="+mn-lt"/>
                <a:cs typeface="+mn-lt"/>
              </a:rPr>
              <a:t>, de </a:t>
            </a:r>
            <a:r>
              <a:rPr lang="en-US" sz="1800" dirty="0" err="1">
                <a:latin typeface="Arial Nova"/>
                <a:ea typeface="+mn-lt"/>
                <a:cs typeface="+mn-lt"/>
              </a:rPr>
              <a:t>mostrar</a:t>
            </a:r>
            <a:r>
              <a:rPr lang="en-US" sz="1800" dirty="0">
                <a:latin typeface="Arial Nova"/>
                <a:ea typeface="+mn-lt"/>
                <a:cs typeface="+mn-lt"/>
              </a:rPr>
              <a:t> a </a:t>
            </a:r>
            <a:r>
              <a:rPr lang="en-US" sz="1800" dirty="0" err="1">
                <a:latin typeface="Arial Nova"/>
                <a:ea typeface="+mn-lt"/>
                <a:cs typeface="+mn-lt"/>
              </a:rPr>
              <a:t>antiga</a:t>
            </a:r>
            <a:r>
              <a:rPr lang="en-US" sz="1800" dirty="0">
                <a:latin typeface="Arial Nova"/>
                <a:ea typeface="+mn-lt"/>
                <a:cs typeface="+mn-lt"/>
              </a:rPr>
              <a:t> </a:t>
            </a:r>
            <a:r>
              <a:rPr lang="en-US" sz="1800" dirty="0" err="1">
                <a:latin typeface="Arial Nova"/>
                <a:ea typeface="+mn-lt"/>
                <a:cs typeface="+mn-lt"/>
              </a:rPr>
              <a:t>realidade</a:t>
            </a:r>
            <a:r>
              <a:rPr lang="en-US" sz="1800" dirty="0">
                <a:latin typeface="Arial Nova"/>
                <a:ea typeface="+mn-lt"/>
                <a:cs typeface="+mn-lt"/>
              </a:rPr>
              <a:t>.</a:t>
            </a:r>
            <a:endParaRPr lang="en-US" sz="1800">
              <a:latin typeface="Arial Nova"/>
            </a:endParaRPr>
          </a:p>
        </p:txBody>
      </p:sp>
      <p:pic>
        <p:nvPicPr>
          <p:cNvPr id="4" name="Picture 4" descr="A picture containing building, outdoor, brick, roof&#10;&#10;Description automatically generated">
            <a:extLst>
              <a:ext uri="{FF2B5EF4-FFF2-40B4-BE49-F238E27FC236}">
                <a16:creationId xmlns:a16="http://schemas.microsoft.com/office/drawing/2014/main" id="{BF06983E-9A9C-4FE4-C0E9-6C2B82D8C5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61" r="-1" b="17365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568775192"/>
      </p:ext>
    </p:extLst>
  </p:cSld>
  <p:clrMapOvr>
    <a:masterClrMapping/>
  </p:clrMapOvr>
  <p:transition spd="med">
    <p:pull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!!Rectangle">
            <a:extLst>
              <a:ext uri="{FF2B5EF4-FFF2-40B4-BE49-F238E27FC236}">
                <a16:creationId xmlns:a16="http://schemas.microsoft.com/office/drawing/2014/main" id="{7C432AFE-B3D2-4BFF-BF8F-96C27AFF1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211ED7DE-F13C-9192-6CC6-16A5F6621B6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15090" b="4839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DB2EA5E-0324-9825-E1D0-98B72CF75C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9" y="941832"/>
            <a:ext cx="10506456" cy="2057400"/>
          </a:xfrm>
        </p:spPr>
        <p:txBody>
          <a:bodyPr anchor="b">
            <a:normAutofit/>
          </a:bodyPr>
          <a:lstStyle/>
          <a:p>
            <a:r>
              <a:rPr lang="en-US" sz="6000" b="1" dirty="0">
                <a:solidFill>
                  <a:schemeClr val="accent4"/>
                </a:solidFill>
                <a:latin typeface="Dubai"/>
                <a:cs typeface="Calibri Light"/>
              </a:rPr>
              <a:t>GASTRONOMIA</a:t>
            </a:r>
            <a:endParaRPr lang="en-US" sz="6000" b="1">
              <a:solidFill>
                <a:schemeClr val="accent4"/>
              </a:solidFill>
              <a:latin typeface="Dubai"/>
              <a:cs typeface="Dubai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01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3241202"/>
            <a:ext cx="10506456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C4FCBA-9B29-D063-33F0-8499539A1D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3502152"/>
            <a:ext cx="10506456" cy="267004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Arial Nova"/>
                <a:ea typeface="+mn-lt"/>
                <a:cs typeface="+mn-lt"/>
              </a:rPr>
              <a:t>A África do Sul é um </a:t>
            </a:r>
            <a:r>
              <a:rPr lang="en-US" sz="2400" dirty="0" err="1">
                <a:latin typeface="Arial Nova"/>
                <a:ea typeface="+mn-lt"/>
                <a:cs typeface="+mn-lt"/>
              </a:rPr>
              <a:t>país</a:t>
            </a:r>
            <a:r>
              <a:rPr lang="en-US" sz="2400" dirty="0">
                <a:latin typeface="Arial Nova"/>
                <a:ea typeface="+mn-lt"/>
                <a:cs typeface="+mn-lt"/>
              </a:rPr>
              <a:t> que </a:t>
            </a:r>
            <a:r>
              <a:rPr lang="en-US" sz="2400" dirty="0" err="1">
                <a:latin typeface="Arial Nova"/>
                <a:ea typeface="+mn-lt"/>
                <a:cs typeface="+mn-lt"/>
              </a:rPr>
              <a:t>conta</a:t>
            </a:r>
            <a:r>
              <a:rPr lang="en-US" sz="2400" dirty="0">
                <a:latin typeface="Arial Nova"/>
                <a:ea typeface="+mn-lt"/>
                <a:cs typeface="+mn-lt"/>
              </a:rPr>
              <a:t> com </a:t>
            </a:r>
            <a:r>
              <a:rPr lang="en-US" sz="2400" dirty="0" err="1">
                <a:latin typeface="Arial Nova"/>
                <a:ea typeface="+mn-lt"/>
                <a:cs typeface="+mn-lt"/>
              </a:rPr>
              <a:t>uma</a:t>
            </a:r>
            <a:r>
              <a:rPr lang="en-US" sz="2400" dirty="0">
                <a:latin typeface="Arial Nova"/>
                <a:ea typeface="+mn-lt"/>
                <a:cs typeface="+mn-lt"/>
              </a:rPr>
              <a:t> </a:t>
            </a:r>
            <a:r>
              <a:rPr lang="en-US" sz="2400" dirty="0" err="1">
                <a:latin typeface="Arial Nova"/>
                <a:ea typeface="+mn-lt"/>
                <a:cs typeface="+mn-lt"/>
              </a:rPr>
              <a:t>culinária</a:t>
            </a:r>
            <a:r>
              <a:rPr lang="en-US" sz="2400" dirty="0">
                <a:latin typeface="Arial Nova"/>
                <a:ea typeface="+mn-lt"/>
                <a:cs typeface="+mn-lt"/>
              </a:rPr>
              <a:t> </a:t>
            </a:r>
            <a:r>
              <a:rPr lang="en-US" sz="2400" dirty="0" err="1">
                <a:latin typeface="Arial Nova"/>
                <a:ea typeface="+mn-lt"/>
                <a:cs typeface="+mn-lt"/>
              </a:rPr>
              <a:t>rica</a:t>
            </a:r>
            <a:r>
              <a:rPr lang="en-US" sz="2400" dirty="0">
                <a:latin typeface="Arial Nova"/>
                <a:ea typeface="+mn-lt"/>
                <a:cs typeface="+mn-lt"/>
              </a:rPr>
              <a:t> e </a:t>
            </a:r>
            <a:r>
              <a:rPr lang="en-US" sz="2400" dirty="0" err="1">
                <a:latin typeface="Arial Nova"/>
                <a:ea typeface="+mn-lt"/>
                <a:cs typeface="+mn-lt"/>
              </a:rPr>
              <a:t>muita</a:t>
            </a:r>
            <a:r>
              <a:rPr lang="en-US" sz="2400" dirty="0">
                <a:latin typeface="Arial Nova"/>
                <a:ea typeface="+mn-lt"/>
                <a:cs typeface="+mn-lt"/>
              </a:rPr>
              <a:t> </a:t>
            </a:r>
            <a:r>
              <a:rPr lang="en-US" sz="2400" dirty="0" err="1">
                <a:latin typeface="Arial Nova"/>
                <a:ea typeface="+mn-lt"/>
                <a:cs typeface="+mn-lt"/>
              </a:rPr>
              <a:t>variada</a:t>
            </a:r>
            <a:r>
              <a:rPr lang="en-US" sz="2400" dirty="0">
                <a:latin typeface="Arial Nova"/>
                <a:ea typeface="+mn-lt"/>
                <a:cs typeface="+mn-lt"/>
              </a:rPr>
              <a:t>, </a:t>
            </a:r>
            <a:r>
              <a:rPr lang="en-US" sz="2400" dirty="0" err="1">
                <a:latin typeface="Arial Nova"/>
                <a:ea typeface="+mn-lt"/>
                <a:cs typeface="+mn-lt"/>
              </a:rPr>
              <a:t>sua</a:t>
            </a:r>
            <a:r>
              <a:rPr lang="en-US" sz="2400" dirty="0">
                <a:latin typeface="Arial Nova"/>
                <a:ea typeface="+mn-lt"/>
                <a:cs typeface="+mn-lt"/>
              </a:rPr>
              <a:t> </a:t>
            </a:r>
            <a:r>
              <a:rPr lang="en-US" sz="2400" dirty="0" err="1">
                <a:latin typeface="Arial Nova"/>
                <a:ea typeface="+mn-lt"/>
                <a:cs typeface="+mn-lt"/>
              </a:rPr>
              <a:t>culinária</a:t>
            </a:r>
            <a:r>
              <a:rPr lang="en-US" sz="2400" dirty="0">
                <a:latin typeface="Arial Nova"/>
                <a:ea typeface="+mn-lt"/>
                <a:cs typeface="+mn-lt"/>
              </a:rPr>
              <a:t> </a:t>
            </a:r>
            <a:r>
              <a:rPr lang="en-US" sz="2400" dirty="0" err="1">
                <a:latin typeface="Arial Nova"/>
                <a:ea typeface="+mn-lt"/>
                <a:cs typeface="+mn-lt"/>
              </a:rPr>
              <a:t>recebeu</a:t>
            </a:r>
            <a:r>
              <a:rPr lang="en-US" sz="2400" dirty="0">
                <a:latin typeface="Arial Nova"/>
                <a:ea typeface="+mn-lt"/>
                <a:cs typeface="+mn-lt"/>
              </a:rPr>
              <a:t> fortes </a:t>
            </a:r>
            <a:r>
              <a:rPr lang="en-US" sz="2400" dirty="0" err="1">
                <a:latin typeface="Arial Nova"/>
                <a:ea typeface="+mn-lt"/>
                <a:cs typeface="+mn-lt"/>
              </a:rPr>
              <a:t>influências</a:t>
            </a:r>
            <a:r>
              <a:rPr lang="en-US" sz="2400" dirty="0">
                <a:latin typeface="Arial Nova"/>
                <a:ea typeface="+mn-lt"/>
                <a:cs typeface="+mn-lt"/>
              </a:rPr>
              <a:t> das </a:t>
            </a:r>
            <a:r>
              <a:rPr lang="en-US" sz="2400" dirty="0" err="1">
                <a:latin typeface="Arial Nova"/>
                <a:ea typeface="+mn-lt"/>
                <a:cs typeface="+mn-lt"/>
              </a:rPr>
              <a:t>culturas</a:t>
            </a:r>
            <a:r>
              <a:rPr lang="en-US" sz="2400" dirty="0">
                <a:latin typeface="Arial Nova"/>
                <a:ea typeface="+mn-lt"/>
                <a:cs typeface="+mn-lt"/>
              </a:rPr>
              <a:t> </a:t>
            </a:r>
            <a:r>
              <a:rPr lang="en-US" sz="2400" dirty="0" err="1">
                <a:latin typeface="Arial Nova"/>
                <a:ea typeface="+mn-lt"/>
                <a:cs typeface="+mn-lt"/>
              </a:rPr>
              <a:t>indígenas</a:t>
            </a:r>
            <a:r>
              <a:rPr lang="en-US" sz="2400" dirty="0">
                <a:latin typeface="Arial Nova"/>
                <a:ea typeface="+mn-lt"/>
                <a:cs typeface="+mn-lt"/>
              </a:rPr>
              <a:t>, </a:t>
            </a:r>
            <a:r>
              <a:rPr lang="en-US" sz="2400" dirty="0" err="1">
                <a:latin typeface="Arial Nova"/>
                <a:ea typeface="+mn-lt"/>
                <a:cs typeface="+mn-lt"/>
              </a:rPr>
              <a:t>mais</a:t>
            </a:r>
            <a:r>
              <a:rPr lang="en-US" sz="2400" dirty="0">
                <a:latin typeface="Arial Nova"/>
                <a:ea typeface="+mn-lt"/>
                <a:cs typeface="+mn-lt"/>
              </a:rPr>
              <a:t> </a:t>
            </a:r>
            <a:r>
              <a:rPr lang="en-US" sz="2400" dirty="0" err="1">
                <a:latin typeface="Arial Nova"/>
                <a:ea typeface="+mn-lt"/>
                <a:cs typeface="+mn-lt"/>
              </a:rPr>
              <a:t>especificamente</a:t>
            </a:r>
            <a:r>
              <a:rPr lang="en-US" sz="2400" dirty="0">
                <a:latin typeface="Arial Nova"/>
                <a:ea typeface="+mn-lt"/>
                <a:cs typeface="+mn-lt"/>
              </a:rPr>
              <a:t> das </a:t>
            </a:r>
            <a:r>
              <a:rPr lang="en-US" sz="2400" dirty="0" err="1">
                <a:latin typeface="Arial Nova"/>
                <a:ea typeface="+mn-lt"/>
                <a:cs typeface="+mn-lt"/>
              </a:rPr>
              <a:t>tribos</a:t>
            </a:r>
            <a:r>
              <a:rPr lang="en-US" sz="2400" dirty="0">
                <a:latin typeface="Arial Nova"/>
                <a:ea typeface="+mn-lt"/>
                <a:cs typeface="+mn-lt"/>
              </a:rPr>
              <a:t> Khoisan, Xhosa e Sotho. </a:t>
            </a:r>
            <a:endParaRPr lang="en-US" sz="2400">
              <a:latin typeface="Arial Nova"/>
            </a:endParaRPr>
          </a:p>
        </p:txBody>
      </p:sp>
    </p:spTree>
    <p:extLst>
      <p:ext uri="{BB962C8B-B14F-4D97-AF65-F5344CB8AC3E}">
        <p14:creationId xmlns:p14="http://schemas.microsoft.com/office/powerpoint/2010/main" val="34747132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pull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8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D29BBE-089A-3233-306C-A2A23A841B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806046" cy="1956841"/>
          </a:xfrm>
        </p:spPr>
        <p:txBody>
          <a:bodyPr anchor="b">
            <a:normAutofit/>
          </a:bodyPr>
          <a:lstStyle/>
          <a:p>
            <a:r>
              <a:rPr lang="en-US" sz="5000" b="1" dirty="0">
                <a:solidFill>
                  <a:schemeClr val="accent4"/>
                </a:solidFill>
                <a:latin typeface="Dubai"/>
                <a:cs typeface="Calibri Light"/>
              </a:rPr>
              <a:t>GASTRONOMIA</a:t>
            </a:r>
            <a:endParaRPr lang="en-US" sz="5000" b="1">
              <a:solidFill>
                <a:schemeClr val="accent4"/>
              </a:solidFill>
              <a:latin typeface="Dubai"/>
              <a:cs typeface="Dubai"/>
            </a:endParaRPr>
          </a:p>
        </p:txBody>
      </p:sp>
      <p:sp>
        <p:nvSpPr>
          <p:cNvPr id="16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EFDD52-1C1E-8F43-6F3D-BFF4CE4015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29478" cy="3659334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1800" dirty="0">
                <a:latin typeface="Arial Nova"/>
                <a:ea typeface="+mn-lt"/>
                <a:cs typeface="+mn-lt"/>
              </a:rPr>
              <a:t>O </a:t>
            </a:r>
            <a:r>
              <a:rPr lang="en-US" sz="1800" dirty="0" err="1">
                <a:latin typeface="Arial Nova"/>
                <a:ea typeface="+mn-lt"/>
                <a:cs typeface="+mn-lt"/>
              </a:rPr>
              <a:t>doce</a:t>
            </a:r>
            <a:r>
              <a:rPr lang="en-US" sz="1800" dirty="0">
                <a:latin typeface="Arial Nova"/>
                <a:ea typeface="+mn-lt"/>
                <a:cs typeface="+mn-lt"/>
              </a:rPr>
              <a:t> de </a:t>
            </a:r>
            <a:r>
              <a:rPr lang="en-US" sz="1800" dirty="0" err="1">
                <a:latin typeface="Arial Nova"/>
                <a:ea typeface="+mn-lt"/>
                <a:cs typeface="+mn-lt"/>
              </a:rPr>
              <a:t>nome</a:t>
            </a:r>
            <a:r>
              <a:rPr lang="en-US" sz="1800" dirty="0">
                <a:latin typeface="Arial Nova"/>
                <a:ea typeface="+mn-lt"/>
                <a:cs typeface="+mn-lt"/>
              </a:rPr>
              <a:t> koeksisters é </a:t>
            </a:r>
            <a:r>
              <a:rPr lang="en-US" sz="1800" dirty="0" err="1">
                <a:latin typeface="Arial Nova"/>
                <a:ea typeface="+mn-lt"/>
                <a:cs typeface="+mn-lt"/>
              </a:rPr>
              <a:t>tradicional</a:t>
            </a:r>
            <a:r>
              <a:rPr lang="en-US" sz="1800" dirty="0">
                <a:latin typeface="Arial Nova"/>
                <a:ea typeface="+mn-lt"/>
                <a:cs typeface="+mn-lt"/>
              </a:rPr>
              <a:t> no </a:t>
            </a:r>
            <a:r>
              <a:rPr lang="en-US" sz="1800" dirty="0" err="1">
                <a:latin typeface="Arial Nova"/>
                <a:ea typeface="+mn-lt"/>
                <a:cs typeface="+mn-lt"/>
              </a:rPr>
              <a:t>país</a:t>
            </a:r>
            <a:r>
              <a:rPr lang="en-US" sz="1800" dirty="0">
                <a:latin typeface="Arial Nova"/>
                <a:ea typeface="+mn-lt"/>
                <a:cs typeface="+mn-lt"/>
              </a:rPr>
              <a:t>, </a:t>
            </a:r>
            <a:r>
              <a:rPr lang="en-US" sz="1800" dirty="0" err="1">
                <a:latin typeface="Arial Nova"/>
                <a:ea typeface="+mn-lt"/>
                <a:cs typeface="+mn-lt"/>
              </a:rPr>
              <a:t>sendo</a:t>
            </a:r>
            <a:r>
              <a:rPr lang="en-US" sz="1800" dirty="0">
                <a:latin typeface="Arial Nova"/>
                <a:ea typeface="+mn-lt"/>
                <a:cs typeface="+mn-lt"/>
              </a:rPr>
              <a:t> de </a:t>
            </a:r>
            <a:r>
              <a:rPr lang="en-US" sz="1800" dirty="0" err="1">
                <a:latin typeface="Arial Nova"/>
                <a:ea typeface="+mn-lt"/>
                <a:cs typeface="+mn-lt"/>
              </a:rPr>
              <a:t>origem</a:t>
            </a:r>
            <a:r>
              <a:rPr lang="en-US" sz="1800" dirty="0">
                <a:latin typeface="Arial Nova"/>
                <a:ea typeface="+mn-lt"/>
                <a:cs typeface="+mn-lt"/>
              </a:rPr>
              <a:t> </a:t>
            </a:r>
            <a:r>
              <a:rPr lang="en-US" sz="1800" dirty="0" err="1">
                <a:latin typeface="Arial Nova"/>
                <a:ea typeface="+mn-lt"/>
                <a:cs typeface="+mn-lt"/>
              </a:rPr>
              <a:t>desses</a:t>
            </a:r>
            <a:r>
              <a:rPr lang="en-US" sz="1800" dirty="0">
                <a:latin typeface="Arial Nova"/>
                <a:ea typeface="+mn-lt"/>
                <a:cs typeface="+mn-lt"/>
              </a:rPr>
              <a:t> </a:t>
            </a:r>
            <a:r>
              <a:rPr lang="en-US" sz="1800" dirty="0" err="1">
                <a:latin typeface="Arial Nova"/>
                <a:ea typeface="+mn-lt"/>
                <a:cs typeface="+mn-lt"/>
              </a:rPr>
              <a:t>povos</a:t>
            </a:r>
            <a:r>
              <a:rPr lang="en-US" sz="1800" dirty="0">
                <a:latin typeface="Arial Nova"/>
                <a:ea typeface="+mn-lt"/>
                <a:cs typeface="+mn-lt"/>
              </a:rPr>
              <a:t>, </a:t>
            </a:r>
            <a:r>
              <a:rPr lang="en-US" sz="1800" dirty="0" err="1">
                <a:latin typeface="Arial Nova"/>
                <a:ea typeface="+mn-lt"/>
                <a:cs typeface="+mn-lt"/>
              </a:rPr>
              <a:t>muito</a:t>
            </a:r>
            <a:r>
              <a:rPr lang="en-US" sz="1800" dirty="0">
                <a:latin typeface="Arial Nova"/>
                <a:ea typeface="+mn-lt"/>
                <a:cs typeface="+mn-lt"/>
              </a:rPr>
              <a:t> </a:t>
            </a:r>
            <a:r>
              <a:rPr lang="en-US" sz="1800" dirty="0" err="1">
                <a:latin typeface="Arial Nova"/>
                <a:ea typeface="+mn-lt"/>
                <a:cs typeface="+mn-lt"/>
              </a:rPr>
              <a:t>servido</a:t>
            </a:r>
            <a:r>
              <a:rPr lang="en-US" sz="1800" dirty="0">
                <a:latin typeface="Arial Nova"/>
                <a:ea typeface="+mn-lt"/>
                <a:cs typeface="+mn-lt"/>
              </a:rPr>
              <a:t> </a:t>
            </a:r>
            <a:r>
              <a:rPr lang="en-US" sz="1800" dirty="0" err="1">
                <a:latin typeface="Arial Nova"/>
                <a:ea typeface="+mn-lt"/>
                <a:cs typeface="+mn-lt"/>
              </a:rPr>
              <a:t>como</a:t>
            </a:r>
            <a:r>
              <a:rPr lang="en-US" sz="1800" dirty="0">
                <a:latin typeface="Arial Nova"/>
                <a:ea typeface="+mn-lt"/>
                <a:cs typeface="+mn-lt"/>
              </a:rPr>
              <a:t> </a:t>
            </a:r>
            <a:r>
              <a:rPr lang="en-US" sz="1800" dirty="0" err="1">
                <a:latin typeface="Arial Nova"/>
                <a:ea typeface="+mn-lt"/>
                <a:cs typeface="+mn-lt"/>
              </a:rPr>
              <a:t>sobremesa</a:t>
            </a:r>
            <a:r>
              <a:rPr lang="en-US" sz="1800" dirty="0">
                <a:latin typeface="Arial Nova"/>
                <a:ea typeface="+mn-lt"/>
                <a:cs typeface="+mn-lt"/>
              </a:rPr>
              <a:t>; é de </a:t>
            </a:r>
            <a:r>
              <a:rPr lang="en-US" sz="1800" dirty="0" err="1">
                <a:latin typeface="Arial Nova"/>
                <a:ea typeface="+mn-lt"/>
                <a:cs typeface="+mn-lt"/>
              </a:rPr>
              <a:t>aparência</a:t>
            </a:r>
            <a:r>
              <a:rPr lang="en-US" sz="1800" dirty="0">
                <a:latin typeface="Arial Nova"/>
                <a:ea typeface="+mn-lt"/>
                <a:cs typeface="+mn-lt"/>
              </a:rPr>
              <a:t> </a:t>
            </a:r>
            <a:r>
              <a:rPr lang="en-US" sz="1800" dirty="0" err="1">
                <a:latin typeface="Arial Nova"/>
                <a:ea typeface="+mn-lt"/>
                <a:cs typeface="+mn-lt"/>
              </a:rPr>
              <a:t>bem</a:t>
            </a:r>
            <a:r>
              <a:rPr lang="en-US" sz="1800" dirty="0">
                <a:latin typeface="Arial Nova"/>
                <a:ea typeface="+mn-lt"/>
                <a:cs typeface="+mn-lt"/>
              </a:rPr>
              <a:t> simples, e </a:t>
            </a:r>
            <a:r>
              <a:rPr lang="en-US" sz="1800" dirty="0" err="1">
                <a:latin typeface="Arial Nova"/>
                <a:ea typeface="+mn-lt"/>
                <a:cs typeface="+mn-lt"/>
              </a:rPr>
              <a:t>também</a:t>
            </a:r>
            <a:r>
              <a:rPr lang="en-US" sz="1800" dirty="0">
                <a:latin typeface="Arial Nova"/>
                <a:ea typeface="+mn-lt"/>
                <a:cs typeface="+mn-lt"/>
              </a:rPr>
              <a:t> </a:t>
            </a:r>
            <a:r>
              <a:rPr lang="en-US" sz="1800" dirty="0" err="1">
                <a:latin typeface="Arial Nova"/>
                <a:ea typeface="+mn-lt"/>
                <a:cs typeface="+mn-lt"/>
              </a:rPr>
              <a:t>na</a:t>
            </a:r>
            <a:r>
              <a:rPr lang="en-US" sz="1800" dirty="0">
                <a:latin typeface="Arial Nova"/>
                <a:ea typeface="+mn-lt"/>
                <a:cs typeface="+mn-lt"/>
              </a:rPr>
              <a:t> </a:t>
            </a:r>
            <a:r>
              <a:rPr lang="en-US" sz="1800" dirty="0" err="1">
                <a:latin typeface="Arial Nova"/>
                <a:ea typeface="+mn-lt"/>
                <a:cs typeface="+mn-lt"/>
              </a:rPr>
              <a:t>época</a:t>
            </a:r>
            <a:r>
              <a:rPr lang="en-US" sz="1800" dirty="0">
                <a:latin typeface="Arial Nova"/>
                <a:ea typeface="+mn-lt"/>
                <a:cs typeface="+mn-lt"/>
              </a:rPr>
              <a:t> colonial </a:t>
            </a:r>
            <a:r>
              <a:rPr lang="en-US" sz="1800" dirty="0" err="1">
                <a:latin typeface="Arial Nova"/>
                <a:ea typeface="+mn-lt"/>
                <a:cs typeface="+mn-lt"/>
              </a:rPr>
              <a:t>recebeu</a:t>
            </a:r>
            <a:r>
              <a:rPr lang="en-US" sz="1800" dirty="0">
                <a:latin typeface="Arial Nova"/>
                <a:ea typeface="+mn-lt"/>
                <a:cs typeface="+mn-lt"/>
              </a:rPr>
              <a:t> </a:t>
            </a:r>
            <a:r>
              <a:rPr lang="en-US" sz="1800" dirty="0" err="1">
                <a:latin typeface="Arial Nova"/>
                <a:ea typeface="+mn-lt"/>
                <a:cs typeface="+mn-lt"/>
              </a:rPr>
              <a:t>influência</a:t>
            </a:r>
            <a:r>
              <a:rPr lang="en-US" sz="1800" dirty="0">
                <a:latin typeface="Arial Nova"/>
                <a:ea typeface="+mn-lt"/>
                <a:cs typeface="+mn-lt"/>
              </a:rPr>
              <a:t> da </a:t>
            </a:r>
            <a:r>
              <a:rPr lang="en-US" sz="1800" dirty="0" err="1">
                <a:latin typeface="Arial Nova"/>
                <a:ea typeface="+mn-lt"/>
                <a:cs typeface="+mn-lt"/>
              </a:rPr>
              <a:t>culinária</a:t>
            </a:r>
            <a:r>
              <a:rPr lang="en-US" sz="1800" dirty="0">
                <a:latin typeface="Arial Nova"/>
                <a:ea typeface="+mn-lt"/>
                <a:cs typeface="+mn-lt"/>
              </a:rPr>
              <a:t> </a:t>
            </a:r>
            <a:r>
              <a:rPr lang="en-US" sz="1800" dirty="0" err="1">
                <a:latin typeface="Arial Nova"/>
                <a:ea typeface="+mn-lt"/>
                <a:cs typeface="+mn-lt"/>
              </a:rPr>
              <a:t>britânica</a:t>
            </a:r>
            <a:r>
              <a:rPr lang="en-US" sz="1800" dirty="0">
                <a:latin typeface="Arial Nova"/>
                <a:ea typeface="+mn-lt"/>
                <a:cs typeface="+mn-lt"/>
              </a:rPr>
              <a:t>, </a:t>
            </a:r>
            <a:r>
              <a:rPr lang="en-US" sz="1800" dirty="0" err="1">
                <a:latin typeface="Arial Nova"/>
                <a:ea typeface="+mn-lt"/>
                <a:cs typeface="+mn-lt"/>
              </a:rPr>
              <a:t>grande</a:t>
            </a:r>
            <a:r>
              <a:rPr lang="en-US" sz="1800" dirty="0">
                <a:latin typeface="Arial Nova"/>
                <a:ea typeface="+mn-lt"/>
                <a:cs typeface="+mn-lt"/>
              </a:rPr>
              <a:t> </a:t>
            </a:r>
            <a:r>
              <a:rPr lang="en-US" sz="1800" dirty="0" err="1">
                <a:latin typeface="Arial Nova"/>
                <a:ea typeface="+mn-lt"/>
                <a:cs typeface="+mn-lt"/>
              </a:rPr>
              <a:t>parte</a:t>
            </a:r>
            <a:r>
              <a:rPr lang="en-US" sz="1800" dirty="0">
                <a:latin typeface="Arial Nova"/>
                <a:ea typeface="+mn-lt"/>
                <a:cs typeface="+mn-lt"/>
              </a:rPr>
              <a:t> dessa </a:t>
            </a:r>
            <a:r>
              <a:rPr lang="en-US" sz="1800" dirty="0" err="1">
                <a:latin typeface="Arial Nova"/>
                <a:ea typeface="+mn-lt"/>
                <a:cs typeface="+mn-lt"/>
              </a:rPr>
              <a:t>influência</a:t>
            </a:r>
            <a:r>
              <a:rPr lang="en-US" sz="1800" dirty="0">
                <a:latin typeface="Arial Nova"/>
                <a:ea typeface="+mn-lt"/>
                <a:cs typeface="+mn-lt"/>
              </a:rPr>
              <a:t> </a:t>
            </a:r>
            <a:r>
              <a:rPr lang="en-US" sz="1800" dirty="0" err="1">
                <a:latin typeface="Arial Nova"/>
                <a:ea typeface="+mn-lt"/>
                <a:cs typeface="+mn-lt"/>
              </a:rPr>
              <a:t>foi</a:t>
            </a:r>
            <a:r>
              <a:rPr lang="en-US" sz="1800" dirty="0">
                <a:latin typeface="Arial Nova"/>
                <a:ea typeface="+mn-lt"/>
                <a:cs typeface="+mn-lt"/>
              </a:rPr>
              <a:t> </a:t>
            </a:r>
            <a:r>
              <a:rPr lang="en-US" sz="1800" dirty="0" err="1">
                <a:latin typeface="Arial Nova"/>
                <a:ea typeface="+mn-lt"/>
                <a:cs typeface="+mn-lt"/>
              </a:rPr>
              <a:t>por</a:t>
            </a:r>
            <a:r>
              <a:rPr lang="en-US" sz="1800" dirty="0">
                <a:latin typeface="Arial Nova"/>
                <a:ea typeface="+mn-lt"/>
                <a:cs typeface="+mn-lt"/>
              </a:rPr>
              <a:t> </a:t>
            </a:r>
            <a:r>
              <a:rPr lang="en-US" sz="1800" dirty="0" err="1">
                <a:latin typeface="Arial Nova"/>
                <a:ea typeface="+mn-lt"/>
                <a:cs typeface="+mn-lt"/>
              </a:rPr>
              <a:t>conta</a:t>
            </a:r>
            <a:r>
              <a:rPr lang="en-US" sz="1800" dirty="0">
                <a:latin typeface="Arial Nova"/>
                <a:ea typeface="+mn-lt"/>
                <a:cs typeface="+mn-lt"/>
              </a:rPr>
              <a:t> dos </a:t>
            </a:r>
            <a:r>
              <a:rPr lang="en-US" sz="1800" dirty="0" err="1">
                <a:latin typeface="Arial Nova"/>
                <a:ea typeface="+mn-lt"/>
                <a:cs typeface="+mn-lt"/>
              </a:rPr>
              <a:t>escravos</a:t>
            </a:r>
            <a:r>
              <a:rPr lang="en-US" sz="1800" dirty="0">
                <a:latin typeface="Arial Nova"/>
                <a:ea typeface="+mn-lt"/>
                <a:cs typeface="+mn-lt"/>
              </a:rPr>
              <a:t> que </a:t>
            </a:r>
            <a:r>
              <a:rPr lang="en-US" sz="1800" dirty="0" err="1">
                <a:latin typeface="Arial Nova"/>
                <a:ea typeface="+mn-lt"/>
                <a:cs typeface="+mn-lt"/>
              </a:rPr>
              <a:t>levaram</a:t>
            </a:r>
            <a:r>
              <a:rPr lang="en-US" sz="1800" dirty="0">
                <a:latin typeface="Arial Nova"/>
                <a:ea typeface="+mn-lt"/>
                <a:cs typeface="+mn-lt"/>
              </a:rPr>
              <a:t> com </a:t>
            </a:r>
            <a:r>
              <a:rPr lang="en-US" sz="1800" dirty="0" err="1">
                <a:latin typeface="Arial Nova"/>
                <a:ea typeface="+mn-lt"/>
                <a:cs typeface="+mn-lt"/>
              </a:rPr>
              <a:t>si</a:t>
            </a:r>
            <a:r>
              <a:rPr lang="en-US" sz="1800" dirty="0">
                <a:latin typeface="Arial Nova"/>
                <a:ea typeface="+mn-lt"/>
                <a:cs typeface="+mn-lt"/>
              </a:rPr>
              <a:t> </a:t>
            </a:r>
            <a:r>
              <a:rPr lang="en-US" sz="1800" dirty="0" err="1">
                <a:latin typeface="Arial Nova"/>
                <a:ea typeface="+mn-lt"/>
                <a:cs typeface="+mn-lt"/>
              </a:rPr>
              <a:t>receitas</a:t>
            </a:r>
            <a:r>
              <a:rPr lang="en-US" sz="1800" dirty="0">
                <a:latin typeface="Arial Nova"/>
                <a:ea typeface="+mn-lt"/>
                <a:cs typeface="+mn-lt"/>
              </a:rPr>
              <a:t> de </a:t>
            </a:r>
            <a:r>
              <a:rPr lang="en-US" sz="1800" dirty="0" err="1">
                <a:latin typeface="Arial Nova"/>
                <a:ea typeface="+mn-lt"/>
                <a:cs typeface="+mn-lt"/>
              </a:rPr>
              <a:t>algumas</a:t>
            </a:r>
            <a:r>
              <a:rPr lang="en-US" sz="1800" dirty="0">
                <a:latin typeface="Arial Nova"/>
                <a:ea typeface="+mn-lt"/>
                <a:cs typeface="+mn-lt"/>
              </a:rPr>
              <a:t> </a:t>
            </a:r>
            <a:r>
              <a:rPr lang="en-US" sz="1800" dirty="0" err="1">
                <a:latin typeface="Arial Nova"/>
                <a:ea typeface="+mn-lt"/>
                <a:cs typeface="+mn-lt"/>
              </a:rPr>
              <a:t>culinárias</a:t>
            </a:r>
            <a:r>
              <a:rPr lang="en-US" sz="1800" dirty="0">
                <a:latin typeface="Arial Nova"/>
                <a:ea typeface="+mn-lt"/>
                <a:cs typeface="+mn-lt"/>
              </a:rPr>
              <a:t>, mas </a:t>
            </a:r>
            <a:r>
              <a:rPr lang="en-US" sz="1800" dirty="0" err="1">
                <a:latin typeface="Arial Nova"/>
                <a:ea typeface="+mn-lt"/>
                <a:cs typeface="+mn-lt"/>
              </a:rPr>
              <a:t>hoje</a:t>
            </a:r>
            <a:r>
              <a:rPr lang="en-US" sz="1800" dirty="0">
                <a:latin typeface="Arial Nova"/>
                <a:ea typeface="+mn-lt"/>
                <a:cs typeface="+mn-lt"/>
              </a:rPr>
              <a:t> </a:t>
            </a:r>
            <a:r>
              <a:rPr lang="en-US" sz="1800" dirty="0" err="1">
                <a:latin typeface="Arial Nova"/>
                <a:ea typeface="+mn-lt"/>
                <a:cs typeface="+mn-lt"/>
              </a:rPr>
              <a:t>em</a:t>
            </a:r>
            <a:r>
              <a:rPr lang="en-US" sz="1800" dirty="0">
                <a:latin typeface="Arial Nova"/>
                <a:ea typeface="+mn-lt"/>
                <a:cs typeface="+mn-lt"/>
              </a:rPr>
              <a:t> </a:t>
            </a:r>
            <a:r>
              <a:rPr lang="en-US" sz="1800" dirty="0" err="1">
                <a:latin typeface="Arial Nova"/>
                <a:ea typeface="+mn-lt"/>
                <a:cs typeface="+mn-lt"/>
              </a:rPr>
              <a:t>dia</a:t>
            </a:r>
            <a:r>
              <a:rPr lang="en-US" sz="1800" dirty="0">
                <a:latin typeface="Arial Nova"/>
                <a:ea typeface="+mn-lt"/>
                <a:cs typeface="+mn-lt"/>
              </a:rPr>
              <a:t> </a:t>
            </a:r>
            <a:r>
              <a:rPr lang="en-US" sz="1800" dirty="0" err="1">
                <a:latin typeface="Arial Nova"/>
                <a:ea typeface="+mn-lt"/>
                <a:cs typeface="+mn-lt"/>
              </a:rPr>
              <a:t>sua</a:t>
            </a:r>
            <a:r>
              <a:rPr lang="en-US" sz="1800" dirty="0">
                <a:latin typeface="Arial Nova"/>
                <a:ea typeface="+mn-lt"/>
                <a:cs typeface="+mn-lt"/>
              </a:rPr>
              <a:t> </a:t>
            </a:r>
            <a:r>
              <a:rPr lang="en-US" sz="1800" dirty="0" err="1">
                <a:latin typeface="Arial Nova"/>
                <a:ea typeface="+mn-lt"/>
                <a:cs typeface="+mn-lt"/>
              </a:rPr>
              <a:t>culinária</a:t>
            </a:r>
            <a:r>
              <a:rPr lang="en-US" sz="1800" dirty="0">
                <a:latin typeface="Arial Nova"/>
                <a:ea typeface="+mn-lt"/>
                <a:cs typeface="+mn-lt"/>
              </a:rPr>
              <a:t> é </a:t>
            </a:r>
            <a:r>
              <a:rPr lang="en-US" sz="1800" dirty="0" err="1">
                <a:latin typeface="Arial Nova"/>
                <a:ea typeface="+mn-lt"/>
                <a:cs typeface="+mn-lt"/>
              </a:rPr>
              <a:t>reconhecida</a:t>
            </a:r>
            <a:r>
              <a:rPr lang="en-US" sz="1800" dirty="0">
                <a:latin typeface="Arial Nova"/>
                <a:ea typeface="+mn-lt"/>
                <a:cs typeface="+mn-lt"/>
              </a:rPr>
              <a:t> </a:t>
            </a:r>
            <a:r>
              <a:rPr lang="en-US" sz="1800" dirty="0" err="1">
                <a:latin typeface="Arial Nova"/>
                <a:ea typeface="+mn-lt"/>
                <a:cs typeface="+mn-lt"/>
              </a:rPr>
              <a:t>pelo</a:t>
            </a:r>
            <a:r>
              <a:rPr lang="en-US" sz="1800" dirty="0">
                <a:latin typeface="Arial Nova"/>
                <a:ea typeface="+mn-lt"/>
                <a:cs typeface="+mn-lt"/>
              </a:rPr>
              <a:t> </a:t>
            </a:r>
            <a:r>
              <a:rPr lang="en-US" sz="1800" dirty="0" err="1">
                <a:latin typeface="Arial Nova"/>
                <a:ea typeface="+mn-lt"/>
                <a:cs typeface="+mn-lt"/>
              </a:rPr>
              <a:t>sabor</a:t>
            </a:r>
            <a:r>
              <a:rPr lang="en-US" sz="1800" dirty="0">
                <a:latin typeface="Arial Nova"/>
                <a:ea typeface="+mn-lt"/>
                <a:cs typeface="+mn-lt"/>
              </a:rPr>
              <a:t> e pela </a:t>
            </a:r>
            <a:r>
              <a:rPr lang="en-US" sz="1800" dirty="0" err="1">
                <a:latin typeface="Arial Nova"/>
                <a:ea typeface="+mn-lt"/>
                <a:cs typeface="+mn-lt"/>
              </a:rPr>
              <a:t>sua</a:t>
            </a:r>
            <a:r>
              <a:rPr lang="en-US" sz="1800" dirty="0">
                <a:latin typeface="Arial Nova"/>
                <a:ea typeface="+mn-lt"/>
                <a:cs typeface="+mn-lt"/>
              </a:rPr>
              <a:t> </a:t>
            </a:r>
            <a:r>
              <a:rPr lang="en-US" sz="1800" dirty="0" err="1">
                <a:latin typeface="Arial Nova"/>
                <a:ea typeface="+mn-lt"/>
                <a:cs typeface="+mn-lt"/>
              </a:rPr>
              <a:t>singularidade</a:t>
            </a:r>
            <a:r>
              <a:rPr lang="en-US" sz="1800" dirty="0">
                <a:latin typeface="Arial Nova"/>
                <a:ea typeface="+mn-lt"/>
                <a:cs typeface="+mn-lt"/>
              </a:rPr>
              <a:t>, </a:t>
            </a:r>
            <a:r>
              <a:rPr lang="en-US" sz="1800" dirty="0" err="1">
                <a:latin typeface="Arial Nova"/>
                <a:ea typeface="+mn-lt"/>
                <a:cs typeface="+mn-lt"/>
              </a:rPr>
              <a:t>onde</a:t>
            </a:r>
            <a:r>
              <a:rPr lang="en-US" sz="1800" dirty="0">
                <a:latin typeface="Arial Nova"/>
                <a:ea typeface="+mn-lt"/>
                <a:cs typeface="+mn-lt"/>
              </a:rPr>
              <a:t> </a:t>
            </a:r>
            <a:r>
              <a:rPr lang="en-US" sz="1800" dirty="0" err="1">
                <a:latin typeface="Arial Nova"/>
                <a:ea typeface="+mn-lt"/>
                <a:cs typeface="+mn-lt"/>
              </a:rPr>
              <a:t>foi</a:t>
            </a:r>
            <a:r>
              <a:rPr lang="en-US" sz="1800" dirty="0">
                <a:latin typeface="Arial Nova"/>
                <a:ea typeface="+mn-lt"/>
                <a:cs typeface="+mn-lt"/>
              </a:rPr>
              <a:t> </a:t>
            </a:r>
            <a:r>
              <a:rPr lang="en-US" sz="1800" dirty="0" err="1">
                <a:latin typeface="Arial Nova"/>
                <a:ea typeface="+mn-lt"/>
                <a:cs typeface="+mn-lt"/>
              </a:rPr>
              <a:t>copiada</a:t>
            </a:r>
            <a:r>
              <a:rPr lang="en-US" sz="1800" dirty="0">
                <a:latin typeface="Arial Nova"/>
                <a:ea typeface="+mn-lt"/>
                <a:cs typeface="+mn-lt"/>
              </a:rPr>
              <a:t> de </a:t>
            </a:r>
            <a:r>
              <a:rPr lang="en-US" sz="1800" dirty="0" err="1">
                <a:latin typeface="Arial Nova"/>
                <a:ea typeface="+mn-lt"/>
                <a:cs typeface="+mn-lt"/>
              </a:rPr>
              <a:t>alguns</a:t>
            </a:r>
            <a:r>
              <a:rPr lang="en-US" sz="1800" dirty="0">
                <a:latin typeface="Arial Nova"/>
                <a:ea typeface="+mn-lt"/>
                <a:cs typeface="+mn-lt"/>
              </a:rPr>
              <a:t> </a:t>
            </a:r>
            <a:r>
              <a:rPr lang="en-US" sz="1800" dirty="0" err="1">
                <a:latin typeface="Arial Nova"/>
                <a:ea typeface="+mn-lt"/>
                <a:cs typeface="+mn-lt"/>
              </a:rPr>
              <a:t>países</a:t>
            </a:r>
            <a:r>
              <a:rPr lang="en-US" sz="1800" dirty="0">
                <a:latin typeface="Arial Nova"/>
                <a:ea typeface="+mn-lt"/>
                <a:cs typeface="+mn-lt"/>
              </a:rPr>
              <a:t>. Suas </a:t>
            </a:r>
            <a:r>
              <a:rPr lang="en-US" sz="1800" dirty="0" err="1">
                <a:latin typeface="Arial Nova"/>
                <a:ea typeface="+mn-lt"/>
                <a:cs typeface="+mn-lt"/>
              </a:rPr>
              <a:t>receitas</a:t>
            </a:r>
            <a:r>
              <a:rPr lang="en-US" sz="1800" dirty="0">
                <a:latin typeface="Arial Nova"/>
                <a:ea typeface="+mn-lt"/>
                <a:cs typeface="+mn-lt"/>
              </a:rPr>
              <a:t> </a:t>
            </a:r>
            <a:r>
              <a:rPr lang="en-US" sz="1800" dirty="0" err="1">
                <a:latin typeface="Arial Nova"/>
                <a:ea typeface="+mn-lt"/>
                <a:cs typeface="+mn-lt"/>
              </a:rPr>
              <a:t>variam</a:t>
            </a:r>
            <a:r>
              <a:rPr lang="en-US" sz="1800" dirty="0">
                <a:latin typeface="Arial Nova"/>
                <a:ea typeface="+mn-lt"/>
                <a:cs typeface="+mn-lt"/>
              </a:rPr>
              <a:t> entre </a:t>
            </a:r>
            <a:r>
              <a:rPr lang="en-US" sz="1800" dirty="0" err="1">
                <a:latin typeface="Arial Nova"/>
                <a:ea typeface="+mn-lt"/>
                <a:cs typeface="+mn-lt"/>
              </a:rPr>
              <a:t>carnes</a:t>
            </a:r>
            <a:r>
              <a:rPr lang="en-US" sz="1800" dirty="0">
                <a:latin typeface="Arial Nova"/>
                <a:ea typeface="+mn-lt"/>
                <a:cs typeface="+mn-lt"/>
              </a:rPr>
              <a:t>, </a:t>
            </a:r>
            <a:r>
              <a:rPr lang="en-US" sz="1800" dirty="0" err="1">
                <a:latin typeface="Arial Nova"/>
                <a:ea typeface="+mn-lt"/>
                <a:cs typeface="+mn-lt"/>
              </a:rPr>
              <a:t>pães</a:t>
            </a:r>
            <a:r>
              <a:rPr lang="en-US" sz="1800" dirty="0">
                <a:latin typeface="Arial Nova"/>
                <a:ea typeface="+mn-lt"/>
                <a:cs typeface="+mn-lt"/>
              </a:rPr>
              <a:t>, </a:t>
            </a:r>
            <a:r>
              <a:rPr lang="en-US" sz="1800" dirty="0" err="1">
                <a:latin typeface="Arial Nova"/>
                <a:ea typeface="+mn-lt"/>
                <a:cs typeface="+mn-lt"/>
              </a:rPr>
              <a:t>doces</a:t>
            </a:r>
            <a:r>
              <a:rPr lang="en-US" sz="1800" dirty="0">
                <a:latin typeface="Arial Nova"/>
                <a:ea typeface="+mn-lt"/>
                <a:cs typeface="+mn-lt"/>
              </a:rPr>
              <a:t>, tortas, linguiças, </a:t>
            </a:r>
            <a:r>
              <a:rPr lang="en-US" sz="1800" dirty="0" err="1">
                <a:latin typeface="Arial Nova"/>
                <a:ea typeface="+mn-lt"/>
                <a:cs typeface="+mn-lt"/>
              </a:rPr>
              <a:t>espetos</a:t>
            </a:r>
            <a:r>
              <a:rPr lang="en-US" sz="1800" dirty="0">
                <a:latin typeface="Arial Nova"/>
                <a:ea typeface="+mn-lt"/>
                <a:cs typeface="+mn-lt"/>
              </a:rPr>
              <a:t> e arroz </a:t>
            </a:r>
            <a:r>
              <a:rPr lang="en-US" sz="1800" dirty="0" err="1">
                <a:latin typeface="Arial Nova"/>
                <a:ea typeface="+mn-lt"/>
                <a:cs typeface="+mn-lt"/>
              </a:rPr>
              <a:t>colorido</a:t>
            </a:r>
            <a:r>
              <a:rPr lang="en-US" sz="1800" dirty="0">
                <a:latin typeface="Arial Nova"/>
                <a:ea typeface="+mn-lt"/>
                <a:cs typeface="+mn-lt"/>
              </a:rPr>
              <a:t>.</a:t>
            </a:r>
            <a:endParaRPr lang="en-US" sz="1800">
              <a:latin typeface="Arial Nova"/>
            </a:endParaRPr>
          </a:p>
        </p:txBody>
      </p:sp>
      <p:pic>
        <p:nvPicPr>
          <p:cNvPr id="4" name="Picture 4" descr="A picture containing food, nut, fruit, cooked&#10;&#10;Description automatically generated">
            <a:extLst>
              <a:ext uri="{FF2B5EF4-FFF2-40B4-BE49-F238E27FC236}">
                <a16:creationId xmlns:a16="http://schemas.microsoft.com/office/drawing/2014/main" id="{F949651A-7E6F-526D-AEBB-98EB8BB97E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11" r="20062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288136280"/>
      </p:ext>
    </p:extLst>
  </p:cSld>
  <p:clrMapOvr>
    <a:masterClrMapping/>
  </p:clrMapOvr>
  <p:transition spd="med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4CF155-2D38-1E68-F152-EC526983B8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64614" y="161181"/>
            <a:ext cx="4087306" cy="2889114"/>
          </a:xfrm>
        </p:spPr>
        <p:txBody>
          <a:bodyPr anchor="b">
            <a:normAutofit/>
          </a:bodyPr>
          <a:lstStyle/>
          <a:p>
            <a:pPr algn="l"/>
            <a:r>
              <a:rPr lang="en-US" b="1" dirty="0">
                <a:solidFill>
                  <a:schemeClr val="accent4"/>
                </a:solidFill>
                <a:latin typeface="Dubai"/>
                <a:cs typeface="Dubai"/>
              </a:rPr>
              <a:t>HISTÓRIA E POLÍTICA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E2C201-1525-A7C1-F6C5-6371271EF7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65835" y="3495004"/>
            <a:ext cx="4821081" cy="2897640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l"/>
            <a:r>
              <a:rPr lang="en-US" sz="2000" dirty="0">
                <a:latin typeface="Arial Nova"/>
                <a:ea typeface="+mn-lt"/>
                <a:cs typeface="+mn-lt"/>
              </a:rPr>
              <a:t>A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história</a:t>
            </a:r>
            <a:r>
              <a:rPr lang="en-US" sz="2000" dirty="0">
                <a:latin typeface="Arial Nova"/>
                <a:ea typeface="+mn-lt"/>
                <a:cs typeface="+mn-lt"/>
              </a:rPr>
              <a:t>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política</a:t>
            </a:r>
            <a:r>
              <a:rPr lang="en-US" sz="2000" dirty="0">
                <a:latin typeface="Arial Nova"/>
                <a:ea typeface="+mn-lt"/>
                <a:cs typeface="+mn-lt"/>
              </a:rPr>
              <a:t>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independente</a:t>
            </a:r>
            <a:r>
              <a:rPr lang="en-US" sz="2000" dirty="0">
                <a:latin typeface="Arial Nova"/>
                <a:ea typeface="+mn-lt"/>
                <a:cs typeface="+mn-lt"/>
              </a:rPr>
              <a:t> e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democrática</a:t>
            </a:r>
            <a:r>
              <a:rPr lang="en-US" sz="2000" dirty="0">
                <a:latin typeface="Arial Nova"/>
                <a:ea typeface="+mn-lt"/>
                <a:cs typeface="+mn-lt"/>
              </a:rPr>
              <a:t> da África do Sul é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recente</a:t>
            </a:r>
            <a:r>
              <a:rPr lang="en-US" sz="2000" dirty="0">
                <a:latin typeface="Arial Nova"/>
                <a:ea typeface="+mn-lt"/>
                <a:cs typeface="+mn-lt"/>
              </a:rPr>
              <a:t>;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apesar</a:t>
            </a:r>
            <a:r>
              <a:rPr lang="en-US" sz="2000" dirty="0">
                <a:latin typeface="Arial Nova"/>
                <a:ea typeface="+mn-lt"/>
                <a:cs typeface="+mn-lt"/>
              </a:rPr>
              <a:t> de,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atualmente</a:t>
            </a:r>
            <a:r>
              <a:rPr lang="en-US" sz="2000" dirty="0">
                <a:latin typeface="Arial Nova"/>
                <a:ea typeface="+mn-lt"/>
                <a:cs typeface="+mn-lt"/>
              </a:rPr>
              <a:t>, ser um dos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países</a:t>
            </a:r>
            <a:r>
              <a:rPr lang="en-US" sz="2000" dirty="0">
                <a:latin typeface="Arial Nova"/>
                <a:ea typeface="+mn-lt"/>
                <a:cs typeface="+mn-lt"/>
              </a:rPr>
              <a:t>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africanos</a:t>
            </a:r>
            <a:r>
              <a:rPr lang="en-US" sz="2000" dirty="0">
                <a:latin typeface="Arial Nova"/>
                <a:ea typeface="+mn-lt"/>
                <a:cs typeface="+mn-lt"/>
              </a:rPr>
              <a:t>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mais</a:t>
            </a:r>
            <a:r>
              <a:rPr lang="en-US" sz="2000" dirty="0">
                <a:latin typeface="Arial Nova"/>
                <a:ea typeface="+mn-lt"/>
                <a:cs typeface="+mn-lt"/>
              </a:rPr>
              <a:t>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estáveis</a:t>
            </a:r>
            <a:r>
              <a:rPr lang="en-US" sz="2000" dirty="0">
                <a:latin typeface="Arial Nova"/>
                <a:ea typeface="+mn-lt"/>
                <a:cs typeface="+mn-lt"/>
              </a:rPr>
              <a:t>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politicamente</a:t>
            </a:r>
            <a:r>
              <a:rPr lang="en-US" sz="2000" dirty="0">
                <a:latin typeface="Arial Nova"/>
                <a:ea typeface="+mn-lt"/>
                <a:cs typeface="+mn-lt"/>
              </a:rPr>
              <a:t>,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sua</a:t>
            </a:r>
            <a:r>
              <a:rPr lang="en-US" sz="2000" dirty="0">
                <a:latin typeface="Arial Nova"/>
                <a:ea typeface="+mn-lt"/>
                <a:cs typeface="+mn-lt"/>
              </a:rPr>
              <a:t>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história</a:t>
            </a:r>
            <a:r>
              <a:rPr lang="en-US" sz="2000" dirty="0">
                <a:latin typeface="Arial Nova"/>
                <a:ea typeface="+mn-lt"/>
                <a:cs typeface="+mn-lt"/>
              </a:rPr>
              <a:t>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passou</a:t>
            </a:r>
            <a:r>
              <a:rPr lang="en-US" sz="2000" dirty="0">
                <a:latin typeface="Arial Nova"/>
                <a:ea typeface="+mn-lt"/>
                <a:cs typeface="+mn-lt"/>
              </a:rPr>
              <a:t>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longe</a:t>
            </a:r>
            <a:r>
              <a:rPr lang="en-US" sz="2000" dirty="0">
                <a:latin typeface="Arial Nova"/>
                <a:ea typeface="+mn-lt"/>
                <a:cs typeface="+mn-lt"/>
              </a:rPr>
              <a:t> de ser sempre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assim</a:t>
            </a:r>
            <a:r>
              <a:rPr lang="en-US" sz="2000" dirty="0">
                <a:latin typeface="Arial Nova"/>
                <a:ea typeface="+mn-lt"/>
                <a:cs typeface="+mn-lt"/>
              </a:rPr>
              <a:t>.</a:t>
            </a:r>
            <a:endParaRPr lang="en-US" sz="2000">
              <a:latin typeface="Arial Nova"/>
              <a:cs typeface="Calibri"/>
            </a:endParaRPr>
          </a:p>
          <a:p>
            <a:pPr algn="l"/>
            <a:r>
              <a:rPr lang="en-US" sz="2000" dirty="0">
                <a:latin typeface="Arial Nova"/>
                <a:ea typeface="+mn-lt"/>
                <a:cs typeface="+mn-lt"/>
              </a:rPr>
              <a:t>Tendo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sido</a:t>
            </a:r>
            <a:r>
              <a:rPr lang="en-US" sz="2000" dirty="0">
                <a:latin typeface="Arial Nova"/>
                <a:ea typeface="+mn-lt"/>
                <a:cs typeface="+mn-lt"/>
              </a:rPr>
              <a:t>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colonizados</a:t>
            </a:r>
            <a:r>
              <a:rPr lang="en-US" sz="2000" dirty="0">
                <a:latin typeface="Arial Nova"/>
                <a:ea typeface="+mn-lt"/>
                <a:cs typeface="+mn-lt"/>
              </a:rPr>
              <a:t>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pelo</a:t>
            </a:r>
            <a:r>
              <a:rPr lang="en-US" sz="2000" dirty="0">
                <a:latin typeface="Arial Nova"/>
                <a:ea typeface="+mn-lt"/>
                <a:cs typeface="+mn-lt"/>
              </a:rPr>
              <a:t> Império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Holândes</a:t>
            </a:r>
            <a:r>
              <a:rPr lang="en-US" sz="2000" dirty="0">
                <a:latin typeface="Arial Nova"/>
                <a:ea typeface="+mn-lt"/>
                <a:cs typeface="+mn-lt"/>
              </a:rPr>
              <a:t>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nos</a:t>
            </a:r>
            <a:r>
              <a:rPr lang="en-US" sz="2000" dirty="0">
                <a:latin typeface="Arial Nova"/>
                <a:ea typeface="+mn-lt"/>
                <a:cs typeface="+mn-lt"/>
              </a:rPr>
              <a:t>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séculos</a:t>
            </a:r>
            <a:r>
              <a:rPr lang="en-US" sz="2000" dirty="0">
                <a:latin typeface="Arial Nova"/>
                <a:ea typeface="+mn-lt"/>
                <a:cs typeface="+mn-lt"/>
              </a:rPr>
              <a:t> XVII e XVIII, a África do Sul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foi</a:t>
            </a:r>
            <a:r>
              <a:rPr lang="en-US" sz="2000" dirty="0">
                <a:latin typeface="Arial Nova"/>
                <a:ea typeface="+mn-lt"/>
                <a:cs typeface="+mn-lt"/>
              </a:rPr>
              <a:t>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recolonizada</a:t>
            </a:r>
            <a:r>
              <a:rPr lang="en-US" sz="2000" dirty="0">
                <a:latin typeface="Arial Nova"/>
                <a:ea typeface="+mn-lt"/>
                <a:cs typeface="+mn-lt"/>
              </a:rPr>
              <a:t>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pelo</a:t>
            </a:r>
            <a:r>
              <a:rPr lang="en-US" sz="2000" dirty="0">
                <a:latin typeface="Arial Nova"/>
                <a:ea typeface="+mn-lt"/>
                <a:cs typeface="+mn-lt"/>
              </a:rPr>
              <a:t> Império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Britânico</a:t>
            </a:r>
            <a:r>
              <a:rPr lang="en-US" sz="2000" dirty="0">
                <a:latin typeface="Arial Nova"/>
                <a:ea typeface="+mn-lt"/>
                <a:cs typeface="+mn-lt"/>
              </a:rPr>
              <a:t> no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século</a:t>
            </a:r>
            <a:r>
              <a:rPr lang="en-US" sz="2000" dirty="0">
                <a:latin typeface="Arial Nova"/>
                <a:ea typeface="+mn-lt"/>
                <a:cs typeface="+mn-lt"/>
              </a:rPr>
              <a:t> XIX.</a:t>
            </a:r>
            <a:endParaRPr lang="en-US" sz="2000">
              <a:latin typeface="Arial Nova"/>
              <a:cs typeface="Calibri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4" descr="Map&#10;&#10;Description automatically generated">
            <a:extLst>
              <a:ext uri="{FF2B5EF4-FFF2-40B4-BE49-F238E27FC236}">
                <a16:creationId xmlns:a16="http://schemas.microsoft.com/office/drawing/2014/main" id="{5AC7712E-6CFA-7D69-7CF3-F60A6005F5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616" r="-2" b="3035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8448902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4" descr="A picture containing person, grill, metal, putting&#10;&#10;Description automatically generated">
            <a:extLst>
              <a:ext uri="{FF2B5EF4-FFF2-40B4-BE49-F238E27FC236}">
                <a16:creationId xmlns:a16="http://schemas.microsoft.com/office/drawing/2014/main" id="{CF4546D5-8743-DBCD-9183-EDCA05D6FE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456" b="6973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1BFA4F9-679E-D6E6-ADFF-733315844D8E}"/>
              </a:ext>
            </a:extLst>
          </p:cNvPr>
          <p:cNvSpPr txBox="1"/>
          <p:nvPr/>
        </p:nvSpPr>
        <p:spPr>
          <a:xfrm>
            <a:off x="451556" y="4275667"/>
            <a:ext cx="1083486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b="1" i="1" dirty="0">
                <a:solidFill>
                  <a:schemeClr val="accent4"/>
                </a:solidFill>
                <a:latin typeface="Dubai"/>
                <a:cs typeface="Calibri"/>
              </a:rPr>
              <a:t>BRAAI, UM CHURRASCO TÍPICO DA ÁFRICA DO SUL.</a:t>
            </a:r>
            <a:endParaRPr lang="en-US" sz="3600" b="1" i="1">
              <a:solidFill>
                <a:schemeClr val="accent4"/>
              </a:solidFill>
              <a:latin typeface="Dubai"/>
              <a:cs typeface="Dubai"/>
            </a:endParaRPr>
          </a:p>
        </p:txBody>
      </p:sp>
    </p:spTree>
    <p:extLst>
      <p:ext uri="{BB962C8B-B14F-4D97-AF65-F5344CB8AC3E}">
        <p14:creationId xmlns:p14="http://schemas.microsoft.com/office/powerpoint/2010/main" val="1558768242"/>
      </p:ext>
    </p:extLst>
  </p:cSld>
  <p:clrMapOvr>
    <a:masterClrMapping/>
  </p:clrMapOvr>
  <p:transition spd="med">
    <p:pull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!!Rectangle">
            <a:extLst>
              <a:ext uri="{FF2B5EF4-FFF2-40B4-BE49-F238E27FC236}">
                <a16:creationId xmlns:a16="http://schemas.microsoft.com/office/drawing/2014/main" id="{7C432AFE-B3D2-4BFF-BF8F-96C27AFF1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A8E86EAC-4655-0EC5-F129-70FDCC799C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1615" b="8385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CD9D643-E74E-2BC7-5F73-56494EB725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9" y="941832"/>
            <a:ext cx="10506456" cy="2057400"/>
          </a:xfrm>
        </p:spPr>
        <p:txBody>
          <a:bodyPr anchor="b">
            <a:normAutofit/>
          </a:bodyPr>
          <a:lstStyle/>
          <a:p>
            <a:r>
              <a:rPr lang="en-US" sz="6000" b="1" dirty="0">
                <a:solidFill>
                  <a:schemeClr val="accent4"/>
                </a:solidFill>
                <a:latin typeface="Dubai"/>
                <a:cs typeface="Calibri Light"/>
              </a:rPr>
              <a:t>CULTURA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01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3241202"/>
            <a:ext cx="10506456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C52EC7-DD2A-0B34-8EFF-5A3486B75B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3502152"/>
            <a:ext cx="10506456" cy="267004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000" dirty="0">
                <a:latin typeface="Arial Nova"/>
                <a:ea typeface="+mn-lt"/>
                <a:cs typeface="+mn-lt"/>
              </a:rPr>
              <a:t>A África do Sul é um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país</a:t>
            </a:r>
            <a:r>
              <a:rPr lang="en-US" sz="2000" dirty="0">
                <a:latin typeface="Arial Nova"/>
                <a:ea typeface="+mn-lt"/>
                <a:cs typeface="+mn-lt"/>
              </a:rPr>
              <a:t>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rico</a:t>
            </a:r>
            <a:r>
              <a:rPr lang="en-US" sz="2000" dirty="0">
                <a:latin typeface="Arial Nova"/>
                <a:ea typeface="+mn-lt"/>
                <a:cs typeface="+mn-lt"/>
              </a:rPr>
              <a:t>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em</a:t>
            </a:r>
            <a:r>
              <a:rPr lang="en-US" sz="2000" dirty="0">
                <a:latin typeface="Arial Nova"/>
                <a:ea typeface="+mn-lt"/>
                <a:cs typeface="+mn-lt"/>
              </a:rPr>
              <a:t>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seu</a:t>
            </a:r>
            <a:r>
              <a:rPr lang="en-US" sz="2000" dirty="0">
                <a:latin typeface="Arial Nova"/>
                <a:ea typeface="+mn-lt"/>
                <a:cs typeface="+mn-lt"/>
              </a:rPr>
              <a:t>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aspecto</a:t>
            </a:r>
            <a:r>
              <a:rPr lang="en-US" sz="2000" dirty="0">
                <a:latin typeface="Arial Nova"/>
                <a:ea typeface="+mn-lt"/>
                <a:cs typeface="+mn-lt"/>
              </a:rPr>
              <a:t> cultural,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em</a:t>
            </a:r>
            <a:r>
              <a:rPr lang="en-US" sz="2000" dirty="0">
                <a:latin typeface="Arial Nova"/>
                <a:ea typeface="+mn-lt"/>
                <a:cs typeface="+mn-lt"/>
              </a:rPr>
              <a:t>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razão</a:t>
            </a:r>
            <a:r>
              <a:rPr lang="en-US" sz="2000" dirty="0">
                <a:latin typeface="Arial Nova"/>
                <a:ea typeface="+mn-lt"/>
                <a:cs typeface="+mn-lt"/>
              </a:rPr>
              <a:t> das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misturas</a:t>
            </a:r>
            <a:r>
              <a:rPr lang="en-US" sz="2000" dirty="0">
                <a:latin typeface="Arial Nova"/>
                <a:ea typeface="+mn-lt"/>
                <a:cs typeface="+mn-lt"/>
              </a:rPr>
              <a:t> dos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povos</a:t>
            </a:r>
            <a:r>
              <a:rPr lang="en-US" sz="2000" dirty="0">
                <a:latin typeface="Arial Nova"/>
                <a:ea typeface="+mn-lt"/>
                <a:cs typeface="+mn-lt"/>
              </a:rPr>
              <a:t> que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originaram</a:t>
            </a:r>
            <a:r>
              <a:rPr lang="en-US" sz="2000" dirty="0">
                <a:latin typeface="Arial Nova"/>
                <a:ea typeface="+mn-lt"/>
                <a:cs typeface="+mn-lt"/>
              </a:rPr>
              <a:t> a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população</a:t>
            </a:r>
            <a:r>
              <a:rPr lang="en-US" sz="2000" dirty="0">
                <a:latin typeface="Arial Nova"/>
                <a:ea typeface="+mn-lt"/>
                <a:cs typeface="+mn-lt"/>
              </a:rPr>
              <a:t> do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mesmo</a:t>
            </a:r>
            <a:r>
              <a:rPr lang="en-US" sz="2000" dirty="0">
                <a:latin typeface="Arial Nova"/>
                <a:ea typeface="+mn-lt"/>
                <a:cs typeface="+mn-lt"/>
              </a:rPr>
              <a:t>.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Localizado</a:t>
            </a:r>
            <a:r>
              <a:rPr lang="en-US" sz="2000" dirty="0">
                <a:latin typeface="Arial Nova"/>
                <a:ea typeface="+mn-lt"/>
                <a:cs typeface="+mn-lt"/>
              </a:rPr>
              <a:t>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nas</a:t>
            </a:r>
            <a:r>
              <a:rPr lang="en-US" sz="2000" dirty="0">
                <a:latin typeface="Arial Nova"/>
                <a:ea typeface="+mn-lt"/>
                <a:cs typeface="+mn-lt"/>
              </a:rPr>
              <a:t>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proximidades</a:t>
            </a:r>
            <a:r>
              <a:rPr lang="en-US" sz="2000" dirty="0">
                <a:latin typeface="Arial Nova"/>
                <a:ea typeface="+mn-lt"/>
                <a:cs typeface="+mn-lt"/>
              </a:rPr>
              <a:t> do mar, o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acesso</a:t>
            </a:r>
            <a:r>
              <a:rPr lang="en-US" sz="2000" dirty="0">
                <a:latin typeface="Arial Nova"/>
                <a:ea typeface="+mn-lt"/>
                <a:cs typeface="+mn-lt"/>
              </a:rPr>
              <a:t>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ao</a:t>
            </a:r>
            <a:r>
              <a:rPr lang="en-US" sz="2000" dirty="0">
                <a:latin typeface="Arial Nova"/>
                <a:ea typeface="+mn-lt"/>
                <a:cs typeface="+mn-lt"/>
              </a:rPr>
              <a:t> local era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fácil</a:t>
            </a:r>
            <a:r>
              <a:rPr lang="en-US" sz="2000" dirty="0">
                <a:latin typeface="Arial Nova"/>
                <a:ea typeface="+mn-lt"/>
                <a:cs typeface="+mn-lt"/>
              </a:rPr>
              <a:t>,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desde</a:t>
            </a:r>
            <a:r>
              <a:rPr lang="en-US" sz="2000" dirty="0">
                <a:latin typeface="Arial Nova"/>
                <a:ea typeface="+mn-lt"/>
                <a:cs typeface="+mn-lt"/>
              </a:rPr>
              <a:t>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os</a:t>
            </a:r>
            <a:r>
              <a:rPr lang="en-US" sz="2000" dirty="0">
                <a:latin typeface="Arial Nova"/>
                <a:ea typeface="+mn-lt"/>
                <a:cs typeface="+mn-lt"/>
              </a:rPr>
              <a:t> tempos das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colonizações</a:t>
            </a:r>
            <a:r>
              <a:rPr lang="en-US" sz="2000" dirty="0">
                <a:latin typeface="Arial Nova"/>
                <a:ea typeface="+mn-lt"/>
                <a:cs typeface="+mn-lt"/>
              </a:rPr>
              <a:t>,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tornando</a:t>
            </a:r>
            <a:r>
              <a:rPr lang="en-US" sz="2000" dirty="0">
                <a:latin typeface="Arial Nova"/>
                <a:ea typeface="+mn-lt"/>
                <a:cs typeface="+mn-lt"/>
              </a:rPr>
              <a:t>-se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como</a:t>
            </a:r>
            <a:r>
              <a:rPr lang="en-US" sz="2000" dirty="0">
                <a:latin typeface="Arial Nova"/>
                <a:ea typeface="+mn-lt"/>
                <a:cs typeface="+mn-lt"/>
              </a:rPr>
              <a:t>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porto</a:t>
            </a:r>
            <a:r>
              <a:rPr lang="en-US" sz="2000" dirty="0">
                <a:latin typeface="Arial Nova"/>
                <a:ea typeface="+mn-lt"/>
                <a:cs typeface="+mn-lt"/>
              </a:rPr>
              <a:t> para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colonizadores</a:t>
            </a:r>
            <a:r>
              <a:rPr lang="en-US" sz="2000" dirty="0">
                <a:latin typeface="Arial Nova"/>
                <a:ea typeface="+mn-lt"/>
                <a:cs typeface="+mn-lt"/>
              </a:rPr>
              <a:t> de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vários</a:t>
            </a:r>
            <a:r>
              <a:rPr lang="en-US" sz="2000" dirty="0">
                <a:latin typeface="Arial Nova"/>
                <a:ea typeface="+mn-lt"/>
                <a:cs typeface="+mn-lt"/>
              </a:rPr>
              <a:t>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países</a:t>
            </a:r>
            <a:r>
              <a:rPr lang="en-US" sz="2000" dirty="0">
                <a:latin typeface="Arial Nova"/>
                <a:ea typeface="+mn-lt"/>
                <a:cs typeface="+mn-lt"/>
              </a:rPr>
              <a:t>.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Em</a:t>
            </a:r>
            <a:r>
              <a:rPr lang="en-US" sz="2000" dirty="0">
                <a:latin typeface="Arial Nova"/>
                <a:ea typeface="+mn-lt"/>
                <a:cs typeface="+mn-lt"/>
              </a:rPr>
              <a:t>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virtude</a:t>
            </a:r>
            <a:r>
              <a:rPr lang="en-US" sz="2000" dirty="0">
                <a:latin typeface="Arial Nova"/>
                <a:ea typeface="+mn-lt"/>
                <a:cs typeface="+mn-lt"/>
              </a:rPr>
              <a:t> dessa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mistura</a:t>
            </a:r>
            <a:r>
              <a:rPr lang="en-US" sz="2000" dirty="0">
                <a:latin typeface="Arial Nova"/>
                <a:ea typeface="+mn-lt"/>
                <a:cs typeface="+mn-lt"/>
              </a:rPr>
              <a:t>, o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país</a:t>
            </a:r>
            <a:r>
              <a:rPr lang="en-US" sz="2000" dirty="0">
                <a:latin typeface="Arial Nova"/>
                <a:ea typeface="+mn-lt"/>
                <a:cs typeface="+mn-lt"/>
              </a:rPr>
              <a:t>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possui</a:t>
            </a:r>
            <a:r>
              <a:rPr lang="en-US" sz="2000" dirty="0">
                <a:latin typeface="Arial Nova"/>
                <a:ea typeface="+mn-lt"/>
                <a:cs typeface="+mn-lt"/>
              </a:rPr>
              <a:t>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onze</a:t>
            </a:r>
            <a:r>
              <a:rPr lang="en-US" sz="2000" dirty="0">
                <a:latin typeface="Arial Nova"/>
                <a:ea typeface="+mn-lt"/>
                <a:cs typeface="+mn-lt"/>
              </a:rPr>
              <a:t>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línguas</a:t>
            </a:r>
            <a:r>
              <a:rPr lang="en-US" sz="2000" dirty="0">
                <a:latin typeface="Arial Nova"/>
                <a:ea typeface="+mn-lt"/>
                <a:cs typeface="+mn-lt"/>
              </a:rPr>
              <a:t>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oficiais</a:t>
            </a:r>
            <a:r>
              <a:rPr lang="en-US" sz="2000" dirty="0">
                <a:latin typeface="Arial Nova"/>
                <a:ea typeface="+mn-lt"/>
                <a:cs typeface="+mn-lt"/>
              </a:rPr>
              <a:t>, 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dispostas</a:t>
            </a:r>
            <a:r>
              <a:rPr lang="en-US" sz="2000" dirty="0">
                <a:latin typeface="Arial Nova"/>
                <a:ea typeface="+mn-lt"/>
                <a:cs typeface="+mn-lt"/>
              </a:rPr>
              <a:t>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em</a:t>
            </a:r>
            <a:r>
              <a:rPr lang="en-US" sz="2000" dirty="0">
                <a:latin typeface="Arial Nova"/>
                <a:ea typeface="+mn-lt"/>
                <a:cs typeface="+mn-lt"/>
              </a:rPr>
              <a:t>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sua</a:t>
            </a:r>
            <a:r>
              <a:rPr lang="en-US" sz="2000" dirty="0">
                <a:latin typeface="Arial Nova"/>
                <a:ea typeface="+mn-lt"/>
                <a:cs typeface="+mn-lt"/>
              </a:rPr>
              <a:t>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constituição</a:t>
            </a:r>
            <a:r>
              <a:rPr lang="en-US" sz="2000" dirty="0">
                <a:latin typeface="Arial Nova"/>
                <a:ea typeface="+mn-lt"/>
                <a:cs typeface="+mn-lt"/>
              </a:rPr>
              <a:t>,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sendo</a:t>
            </a:r>
            <a:r>
              <a:rPr lang="en-US" sz="2000" dirty="0">
                <a:latin typeface="Arial Nova"/>
                <a:ea typeface="+mn-lt"/>
                <a:cs typeface="+mn-lt"/>
              </a:rPr>
              <a:t> o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africanêr</a:t>
            </a:r>
            <a:r>
              <a:rPr lang="en-US" sz="2000" dirty="0">
                <a:latin typeface="Arial Nova"/>
                <a:ea typeface="+mn-lt"/>
                <a:cs typeface="+mn-lt"/>
              </a:rPr>
              <a:t> e o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inglês</a:t>
            </a:r>
            <a:r>
              <a:rPr lang="en-US" sz="2000" dirty="0">
                <a:latin typeface="Arial Nova"/>
                <a:ea typeface="+mn-lt"/>
                <a:cs typeface="+mn-lt"/>
              </a:rPr>
              <a:t> as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suas</a:t>
            </a:r>
            <a:r>
              <a:rPr lang="en-US" sz="2000" dirty="0">
                <a:latin typeface="Arial Nova"/>
                <a:ea typeface="+mn-lt"/>
                <a:cs typeface="+mn-lt"/>
              </a:rPr>
              <a:t>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duas</a:t>
            </a:r>
            <a:r>
              <a:rPr lang="en-US" sz="2000" dirty="0">
                <a:latin typeface="Arial Nova"/>
                <a:ea typeface="+mn-lt"/>
                <a:cs typeface="+mn-lt"/>
              </a:rPr>
              <a:t>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maiores</a:t>
            </a:r>
            <a:r>
              <a:rPr lang="en-US" sz="2000" dirty="0">
                <a:latin typeface="Arial Nova"/>
                <a:ea typeface="+mn-lt"/>
                <a:cs typeface="+mn-lt"/>
              </a:rPr>
              <a:t>. Com a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mistura</a:t>
            </a:r>
            <a:r>
              <a:rPr lang="en-US" sz="2000" dirty="0">
                <a:latin typeface="Arial Nova"/>
                <a:ea typeface="+mn-lt"/>
                <a:cs typeface="+mn-lt"/>
              </a:rPr>
              <a:t> de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raças</a:t>
            </a:r>
            <a:r>
              <a:rPr lang="en-US" sz="2000" dirty="0">
                <a:latin typeface="Arial Nova"/>
                <a:ea typeface="+mn-lt"/>
                <a:cs typeface="+mn-lt"/>
              </a:rPr>
              <a:t> e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influências</a:t>
            </a:r>
            <a:r>
              <a:rPr lang="en-US" sz="2000" dirty="0">
                <a:latin typeface="Arial Nova"/>
                <a:ea typeface="+mn-lt"/>
                <a:cs typeface="+mn-lt"/>
              </a:rPr>
              <a:t> de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sua</a:t>
            </a:r>
            <a:r>
              <a:rPr lang="en-US" sz="2000" dirty="0">
                <a:latin typeface="Arial Nova"/>
                <a:ea typeface="+mn-lt"/>
                <a:cs typeface="+mn-lt"/>
              </a:rPr>
              <a:t>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raiz</a:t>
            </a:r>
            <a:r>
              <a:rPr lang="en-US" sz="2000" dirty="0">
                <a:latin typeface="Arial Nova"/>
                <a:ea typeface="+mn-lt"/>
                <a:cs typeface="+mn-lt"/>
              </a:rPr>
              <a:t>, as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artes</a:t>
            </a:r>
            <a:r>
              <a:rPr lang="en-US" sz="2000" dirty="0">
                <a:latin typeface="Arial Nova"/>
                <a:ea typeface="+mn-lt"/>
                <a:cs typeface="+mn-lt"/>
              </a:rPr>
              <a:t>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também</a:t>
            </a:r>
            <a:r>
              <a:rPr lang="en-US" sz="2000" dirty="0">
                <a:latin typeface="Arial Nova"/>
                <a:ea typeface="+mn-lt"/>
                <a:cs typeface="+mn-lt"/>
              </a:rPr>
              <a:t>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apresentam</a:t>
            </a:r>
            <a:r>
              <a:rPr lang="en-US" sz="2000" dirty="0">
                <a:latin typeface="Arial Nova"/>
                <a:ea typeface="+mn-lt"/>
                <a:cs typeface="+mn-lt"/>
              </a:rPr>
              <a:t>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essa</a:t>
            </a:r>
            <a:r>
              <a:rPr lang="en-US" sz="2000" dirty="0">
                <a:latin typeface="Arial Nova"/>
                <a:ea typeface="+mn-lt"/>
                <a:cs typeface="+mn-lt"/>
              </a:rPr>
              <a:t>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riqueza</a:t>
            </a:r>
            <a:r>
              <a:rPr lang="en-US" sz="2000" dirty="0">
                <a:latin typeface="Arial Nova"/>
                <a:ea typeface="+mn-lt"/>
                <a:cs typeface="+mn-lt"/>
              </a:rPr>
              <a:t> cultural com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grande</a:t>
            </a:r>
            <a:r>
              <a:rPr lang="en-US" sz="2000" dirty="0">
                <a:latin typeface="Arial Nova"/>
                <a:ea typeface="+mn-lt"/>
                <a:cs typeface="+mn-lt"/>
              </a:rPr>
              <a:t>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diversidade</a:t>
            </a:r>
            <a:r>
              <a:rPr lang="en-US" sz="2000" dirty="0">
                <a:latin typeface="Arial Nova"/>
                <a:ea typeface="+mn-lt"/>
                <a:cs typeface="+mn-lt"/>
              </a:rPr>
              <a:t>. O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país</a:t>
            </a:r>
            <a:r>
              <a:rPr lang="en-US" sz="2000" dirty="0">
                <a:latin typeface="Arial Nova"/>
                <a:ea typeface="+mn-lt"/>
                <a:cs typeface="+mn-lt"/>
              </a:rPr>
              <a:t>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ainda</a:t>
            </a:r>
            <a:r>
              <a:rPr lang="en-US" sz="2000" dirty="0">
                <a:latin typeface="Arial Nova"/>
                <a:ea typeface="+mn-lt"/>
                <a:cs typeface="+mn-lt"/>
              </a:rPr>
              <a:t>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está</a:t>
            </a:r>
            <a:r>
              <a:rPr lang="en-US" sz="2000" dirty="0">
                <a:latin typeface="Arial Nova"/>
                <a:ea typeface="+mn-lt"/>
                <a:cs typeface="+mn-lt"/>
              </a:rPr>
              <a:t>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delineando</a:t>
            </a:r>
            <a:r>
              <a:rPr lang="en-US" sz="2000" dirty="0">
                <a:latin typeface="Arial Nova"/>
                <a:ea typeface="+mn-lt"/>
                <a:cs typeface="+mn-lt"/>
              </a:rPr>
              <a:t>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seu</a:t>
            </a:r>
            <a:r>
              <a:rPr lang="en-US" sz="2000" dirty="0">
                <a:latin typeface="Arial Nova"/>
                <a:ea typeface="+mn-lt"/>
                <a:cs typeface="+mn-lt"/>
              </a:rPr>
              <a:t>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aspecto</a:t>
            </a:r>
            <a:r>
              <a:rPr lang="en-US" sz="2000" dirty="0">
                <a:latin typeface="Arial Nova"/>
                <a:ea typeface="+mn-lt"/>
                <a:cs typeface="+mn-lt"/>
              </a:rPr>
              <a:t> cultural,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valorizando</a:t>
            </a:r>
            <a:r>
              <a:rPr lang="en-US" sz="2000" dirty="0">
                <a:latin typeface="Arial Nova"/>
                <a:ea typeface="+mn-lt"/>
                <a:cs typeface="+mn-lt"/>
              </a:rPr>
              <a:t>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todas</a:t>
            </a:r>
            <a:r>
              <a:rPr lang="en-US" sz="2000" dirty="0">
                <a:latin typeface="Arial Nova"/>
                <a:ea typeface="+mn-lt"/>
                <a:cs typeface="+mn-lt"/>
              </a:rPr>
              <a:t> as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riquezas</a:t>
            </a:r>
            <a:r>
              <a:rPr lang="en-US" sz="2000" dirty="0">
                <a:latin typeface="Arial Nova"/>
                <a:ea typeface="+mn-lt"/>
                <a:cs typeface="+mn-lt"/>
              </a:rPr>
              <a:t>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recebidas</a:t>
            </a:r>
            <a:r>
              <a:rPr lang="en-US" sz="2000" dirty="0">
                <a:latin typeface="Arial Nova"/>
                <a:ea typeface="+mn-lt"/>
                <a:cs typeface="+mn-lt"/>
              </a:rPr>
              <a:t>.</a:t>
            </a:r>
            <a:endParaRPr lang="en-US" sz="2000" dirty="0">
              <a:latin typeface="Arial Nova"/>
            </a:endParaRPr>
          </a:p>
        </p:txBody>
      </p:sp>
    </p:spTree>
    <p:extLst>
      <p:ext uri="{BB962C8B-B14F-4D97-AF65-F5344CB8AC3E}">
        <p14:creationId xmlns:p14="http://schemas.microsoft.com/office/powerpoint/2010/main" val="2276243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pull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25AAE8-FBC3-C730-025A-6326ABEB45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779" y="803325"/>
            <a:ext cx="5737869" cy="1325563"/>
          </a:xfrm>
        </p:spPr>
        <p:txBody>
          <a:bodyPr>
            <a:noAutofit/>
          </a:bodyPr>
          <a:lstStyle/>
          <a:p>
            <a:r>
              <a:rPr lang="en-US" sz="6000" b="1" dirty="0">
                <a:solidFill>
                  <a:schemeClr val="accent4"/>
                </a:solidFill>
                <a:latin typeface="Dubai"/>
                <a:cs typeface="Calibri Light"/>
              </a:rPr>
              <a:t>CURIOSIDADES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643A3C-EEC0-7AF5-1919-C6A4898402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2778" y="2236685"/>
            <a:ext cx="5878986" cy="4335475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buNone/>
            </a:pPr>
            <a:r>
              <a:rPr lang="en-US" sz="1800" dirty="0">
                <a:latin typeface="Arial Nova"/>
                <a:ea typeface="+mn-lt"/>
                <a:cs typeface="+mn-lt"/>
              </a:rPr>
              <a:t>1. A África do Sul é o lar do Berço da </a:t>
            </a:r>
            <a:r>
              <a:rPr lang="en-US" sz="1800" dirty="0" err="1">
                <a:latin typeface="Arial Nova"/>
                <a:ea typeface="+mn-lt"/>
                <a:cs typeface="+mn-lt"/>
              </a:rPr>
              <a:t>Humanidade</a:t>
            </a:r>
            <a:r>
              <a:rPr lang="en-US" sz="1800" dirty="0">
                <a:latin typeface="Arial Nova"/>
                <a:ea typeface="+mn-lt"/>
                <a:cs typeface="+mn-lt"/>
              </a:rPr>
              <a:t>.</a:t>
            </a:r>
            <a:endParaRPr lang="en-US" sz="1800">
              <a:latin typeface="Arial Nova"/>
            </a:endParaRPr>
          </a:p>
          <a:p>
            <a:pPr>
              <a:buNone/>
            </a:pPr>
            <a:r>
              <a:rPr lang="en-US" sz="1800" dirty="0">
                <a:latin typeface="Arial Nova"/>
                <a:ea typeface="+mn-lt"/>
                <a:cs typeface="+mn-lt"/>
              </a:rPr>
              <a:t>2. O </a:t>
            </a:r>
            <a:r>
              <a:rPr lang="en-US" sz="1800" dirty="0" err="1">
                <a:latin typeface="Arial Nova"/>
                <a:ea typeface="+mn-lt"/>
                <a:cs typeface="+mn-lt"/>
              </a:rPr>
              <a:t>país</a:t>
            </a:r>
            <a:r>
              <a:rPr lang="en-US" sz="1800" dirty="0">
                <a:latin typeface="Arial Nova"/>
                <a:ea typeface="+mn-lt"/>
                <a:cs typeface="+mn-lt"/>
              </a:rPr>
              <a:t> </a:t>
            </a:r>
            <a:r>
              <a:rPr lang="en-US" sz="1800" dirty="0" err="1">
                <a:latin typeface="Arial Nova"/>
                <a:ea typeface="+mn-lt"/>
                <a:cs typeface="+mn-lt"/>
              </a:rPr>
              <a:t>tem</a:t>
            </a:r>
            <a:r>
              <a:rPr lang="en-US" sz="1800" dirty="0">
                <a:latin typeface="Arial Nova"/>
                <a:ea typeface="+mn-lt"/>
                <a:cs typeface="+mn-lt"/>
              </a:rPr>
              <a:t> 11 </a:t>
            </a:r>
            <a:r>
              <a:rPr lang="en-US" sz="1800" dirty="0" err="1">
                <a:latin typeface="Arial Nova"/>
                <a:ea typeface="+mn-lt"/>
                <a:cs typeface="+mn-lt"/>
              </a:rPr>
              <a:t>línguas</a:t>
            </a:r>
            <a:r>
              <a:rPr lang="en-US" sz="1800" dirty="0">
                <a:latin typeface="Arial Nova"/>
                <a:ea typeface="+mn-lt"/>
                <a:cs typeface="+mn-lt"/>
              </a:rPr>
              <a:t> </a:t>
            </a:r>
            <a:r>
              <a:rPr lang="en-US" sz="1800" dirty="0" err="1">
                <a:latin typeface="Arial Nova"/>
                <a:ea typeface="+mn-lt"/>
                <a:cs typeface="+mn-lt"/>
              </a:rPr>
              <a:t>oficiais</a:t>
            </a:r>
            <a:r>
              <a:rPr lang="en-US" sz="1800" dirty="0">
                <a:latin typeface="Arial Nova"/>
                <a:ea typeface="+mn-lt"/>
                <a:cs typeface="+mn-lt"/>
              </a:rPr>
              <a:t>.</a:t>
            </a:r>
            <a:endParaRPr lang="en-US" sz="1800">
              <a:latin typeface="Arial Nova"/>
            </a:endParaRPr>
          </a:p>
          <a:p>
            <a:pPr>
              <a:buNone/>
            </a:pPr>
            <a:r>
              <a:rPr lang="en-US" sz="1800" dirty="0">
                <a:latin typeface="Arial Nova"/>
                <a:ea typeface="+mn-lt"/>
                <a:cs typeface="+mn-lt"/>
              </a:rPr>
              <a:t>3. </a:t>
            </a:r>
            <a:r>
              <a:rPr lang="en-US" sz="1800" dirty="0" err="1">
                <a:latin typeface="Arial Nova"/>
                <a:ea typeface="+mn-lt"/>
                <a:cs typeface="+mn-lt"/>
              </a:rPr>
              <a:t>Os</a:t>
            </a:r>
            <a:r>
              <a:rPr lang="en-US" sz="1800" dirty="0">
                <a:latin typeface="Arial Nova"/>
                <a:ea typeface="+mn-lt"/>
                <a:cs typeface="+mn-lt"/>
              </a:rPr>
              <a:t> </a:t>
            </a:r>
            <a:r>
              <a:rPr lang="en-US" sz="1800" dirty="0" err="1">
                <a:latin typeface="Arial Nova"/>
                <a:ea typeface="+mn-lt"/>
                <a:cs typeface="+mn-lt"/>
              </a:rPr>
              <a:t>sul-africanos</a:t>
            </a:r>
            <a:r>
              <a:rPr lang="en-US" sz="1800" dirty="0">
                <a:latin typeface="Arial Nova"/>
                <a:ea typeface="+mn-lt"/>
                <a:cs typeface="+mn-lt"/>
              </a:rPr>
              <a:t> </a:t>
            </a:r>
            <a:r>
              <a:rPr lang="en-US" sz="1800" dirty="0" err="1">
                <a:latin typeface="Arial Nova"/>
                <a:ea typeface="+mn-lt"/>
                <a:cs typeface="+mn-lt"/>
              </a:rPr>
              <a:t>amam</a:t>
            </a:r>
            <a:r>
              <a:rPr lang="en-US" sz="1800" dirty="0">
                <a:latin typeface="Arial Nova"/>
                <a:ea typeface="+mn-lt"/>
                <a:cs typeface="+mn-lt"/>
              </a:rPr>
              <a:t> churrasco.</a:t>
            </a:r>
            <a:endParaRPr lang="en-US" sz="1800">
              <a:latin typeface="Arial Nova"/>
            </a:endParaRPr>
          </a:p>
          <a:p>
            <a:pPr>
              <a:buNone/>
            </a:pPr>
            <a:r>
              <a:rPr lang="en-US" sz="1800" dirty="0">
                <a:latin typeface="Arial Nova"/>
                <a:ea typeface="+mn-lt"/>
                <a:cs typeface="+mn-lt"/>
              </a:rPr>
              <a:t>4. A África do Sul </a:t>
            </a:r>
            <a:r>
              <a:rPr lang="en-US" sz="1800" dirty="0" err="1">
                <a:latin typeface="Arial Nova"/>
                <a:ea typeface="+mn-lt"/>
                <a:cs typeface="+mn-lt"/>
              </a:rPr>
              <a:t>abriga</a:t>
            </a:r>
            <a:r>
              <a:rPr lang="en-US" sz="1800" dirty="0">
                <a:latin typeface="Arial Nova"/>
                <a:ea typeface="+mn-lt"/>
                <a:cs typeface="+mn-lt"/>
              </a:rPr>
              <a:t> um dos bungee jump </a:t>
            </a:r>
            <a:r>
              <a:rPr lang="en-US" sz="1800" dirty="0" err="1">
                <a:latin typeface="Arial Nova"/>
                <a:ea typeface="+mn-lt"/>
                <a:cs typeface="+mn-lt"/>
              </a:rPr>
              <a:t>mais</a:t>
            </a:r>
            <a:r>
              <a:rPr lang="en-US" sz="1800" dirty="0">
                <a:latin typeface="Arial Nova"/>
                <a:ea typeface="+mn-lt"/>
                <a:cs typeface="+mn-lt"/>
              </a:rPr>
              <a:t> altos do </a:t>
            </a:r>
            <a:r>
              <a:rPr lang="en-US" sz="1800" dirty="0" err="1">
                <a:latin typeface="Arial Nova"/>
                <a:ea typeface="+mn-lt"/>
                <a:cs typeface="+mn-lt"/>
              </a:rPr>
              <a:t>mundo</a:t>
            </a:r>
            <a:r>
              <a:rPr lang="en-US" sz="1800" dirty="0">
                <a:latin typeface="Arial Nova"/>
                <a:ea typeface="+mn-lt"/>
                <a:cs typeface="+mn-lt"/>
              </a:rPr>
              <a:t>.</a:t>
            </a:r>
            <a:endParaRPr lang="en-US" sz="1800">
              <a:latin typeface="Arial Nova"/>
            </a:endParaRPr>
          </a:p>
          <a:p>
            <a:pPr>
              <a:buNone/>
            </a:pPr>
            <a:r>
              <a:rPr lang="en-US" sz="1800" dirty="0">
                <a:latin typeface="Arial Nova"/>
                <a:ea typeface="+mn-lt"/>
                <a:cs typeface="+mn-lt"/>
              </a:rPr>
              <a:t>5. E </a:t>
            </a:r>
            <a:r>
              <a:rPr lang="en-US" sz="1800" dirty="0" err="1">
                <a:latin typeface="Arial Nova"/>
                <a:ea typeface="+mn-lt"/>
                <a:cs typeface="+mn-lt"/>
              </a:rPr>
              <a:t>também</a:t>
            </a:r>
            <a:r>
              <a:rPr lang="en-US" sz="1800" dirty="0">
                <a:latin typeface="Arial Nova"/>
                <a:ea typeface="+mn-lt"/>
                <a:cs typeface="+mn-lt"/>
              </a:rPr>
              <a:t> </a:t>
            </a:r>
            <a:r>
              <a:rPr lang="en-US" sz="1800" dirty="0" err="1">
                <a:latin typeface="Arial Nova"/>
                <a:ea typeface="+mn-lt"/>
                <a:cs typeface="+mn-lt"/>
              </a:rPr>
              <a:t>uma</a:t>
            </a:r>
            <a:r>
              <a:rPr lang="en-US" sz="1800" dirty="0">
                <a:latin typeface="Arial Nova"/>
                <a:ea typeface="+mn-lt"/>
                <a:cs typeface="+mn-lt"/>
              </a:rPr>
              <a:t> das </a:t>
            </a:r>
            <a:r>
              <a:rPr lang="en-US" sz="1800" dirty="0" err="1">
                <a:latin typeface="Arial Nova"/>
                <a:ea typeface="+mn-lt"/>
                <a:cs typeface="+mn-lt"/>
              </a:rPr>
              <a:t>montanhas</a:t>
            </a:r>
            <a:r>
              <a:rPr lang="en-US" sz="1800" dirty="0">
                <a:latin typeface="Arial Nova"/>
                <a:ea typeface="+mn-lt"/>
                <a:cs typeface="+mn-lt"/>
              </a:rPr>
              <a:t> </a:t>
            </a:r>
            <a:r>
              <a:rPr lang="en-US" sz="1800" dirty="0" err="1">
                <a:latin typeface="Arial Nova"/>
                <a:ea typeface="+mn-lt"/>
                <a:cs typeface="+mn-lt"/>
              </a:rPr>
              <a:t>mais</a:t>
            </a:r>
            <a:r>
              <a:rPr lang="en-US" sz="1800" dirty="0">
                <a:latin typeface="Arial Nova"/>
                <a:ea typeface="+mn-lt"/>
                <a:cs typeface="+mn-lt"/>
              </a:rPr>
              <a:t> </a:t>
            </a:r>
            <a:r>
              <a:rPr lang="en-US" sz="1800" dirty="0" err="1">
                <a:latin typeface="Arial Nova"/>
                <a:ea typeface="+mn-lt"/>
                <a:cs typeface="+mn-lt"/>
              </a:rPr>
              <a:t>antigas</a:t>
            </a:r>
            <a:r>
              <a:rPr lang="en-US" sz="1800" dirty="0">
                <a:latin typeface="Arial Nova"/>
                <a:ea typeface="+mn-lt"/>
                <a:cs typeface="+mn-lt"/>
              </a:rPr>
              <a:t> do </a:t>
            </a:r>
            <a:r>
              <a:rPr lang="en-US" sz="1800" dirty="0" err="1">
                <a:latin typeface="Arial Nova"/>
                <a:ea typeface="+mn-lt"/>
                <a:cs typeface="+mn-lt"/>
              </a:rPr>
              <a:t>mundo</a:t>
            </a:r>
            <a:r>
              <a:rPr lang="en-US" sz="1800" dirty="0">
                <a:latin typeface="Arial Nova"/>
                <a:ea typeface="+mn-lt"/>
                <a:cs typeface="+mn-lt"/>
              </a:rPr>
              <a:t>!</a:t>
            </a:r>
            <a:endParaRPr lang="en-US" sz="1800">
              <a:latin typeface="Arial Nova"/>
            </a:endParaRPr>
          </a:p>
          <a:p>
            <a:pPr>
              <a:buNone/>
            </a:pPr>
            <a:r>
              <a:rPr lang="en-US" sz="1800" dirty="0">
                <a:latin typeface="Arial Nova"/>
                <a:ea typeface="+mn-lt"/>
                <a:cs typeface="+mn-lt"/>
              </a:rPr>
              <a:t>6. Ela é o </a:t>
            </a:r>
            <a:r>
              <a:rPr lang="en-US" sz="1800" dirty="0" err="1">
                <a:latin typeface="Arial Nova"/>
                <a:ea typeface="+mn-lt"/>
                <a:cs typeface="+mn-lt"/>
              </a:rPr>
              <a:t>único</a:t>
            </a:r>
            <a:r>
              <a:rPr lang="en-US" sz="1800" dirty="0">
                <a:latin typeface="Arial Nova"/>
                <a:ea typeface="+mn-lt"/>
                <a:cs typeface="+mn-lt"/>
              </a:rPr>
              <a:t> </a:t>
            </a:r>
            <a:r>
              <a:rPr lang="en-US" sz="1800" dirty="0" err="1">
                <a:latin typeface="Arial Nova"/>
                <a:ea typeface="+mn-lt"/>
                <a:cs typeface="+mn-lt"/>
              </a:rPr>
              <a:t>país</a:t>
            </a:r>
            <a:r>
              <a:rPr lang="en-US" sz="1800" dirty="0">
                <a:latin typeface="Arial Nova"/>
                <a:ea typeface="+mn-lt"/>
                <a:cs typeface="+mn-lt"/>
              </a:rPr>
              <a:t> do </a:t>
            </a:r>
            <a:r>
              <a:rPr lang="en-US" sz="1800" dirty="0" err="1">
                <a:latin typeface="Arial Nova"/>
                <a:ea typeface="+mn-lt"/>
                <a:cs typeface="+mn-lt"/>
              </a:rPr>
              <a:t>mundo</a:t>
            </a:r>
            <a:r>
              <a:rPr lang="en-US" sz="1800" dirty="0">
                <a:latin typeface="Arial Nova"/>
                <a:ea typeface="+mn-lt"/>
                <a:cs typeface="+mn-lt"/>
              </a:rPr>
              <a:t> com </a:t>
            </a:r>
            <a:r>
              <a:rPr lang="en-US" sz="1800" dirty="0" err="1">
                <a:latin typeface="Arial Nova"/>
                <a:ea typeface="+mn-lt"/>
                <a:cs typeface="+mn-lt"/>
              </a:rPr>
              <a:t>três</a:t>
            </a:r>
            <a:r>
              <a:rPr lang="en-US" sz="1800" dirty="0">
                <a:latin typeface="Arial Nova"/>
                <a:ea typeface="+mn-lt"/>
                <a:cs typeface="+mn-lt"/>
              </a:rPr>
              <a:t> </a:t>
            </a:r>
            <a:r>
              <a:rPr lang="en-US" sz="1800" dirty="0" err="1">
                <a:latin typeface="Arial Nova"/>
                <a:ea typeface="+mn-lt"/>
                <a:cs typeface="+mn-lt"/>
              </a:rPr>
              <a:t>capitais</a:t>
            </a:r>
            <a:r>
              <a:rPr lang="en-US" sz="1800" dirty="0">
                <a:latin typeface="Arial Nova"/>
                <a:ea typeface="+mn-lt"/>
                <a:cs typeface="+mn-lt"/>
              </a:rPr>
              <a:t>.</a:t>
            </a:r>
            <a:endParaRPr lang="en-US" sz="1800">
              <a:latin typeface="Arial Nova"/>
            </a:endParaRPr>
          </a:p>
          <a:p>
            <a:pPr>
              <a:buNone/>
            </a:pPr>
            <a:r>
              <a:rPr lang="en-US" sz="1800" dirty="0">
                <a:latin typeface="Arial Nova"/>
                <a:ea typeface="+mn-lt"/>
                <a:cs typeface="+mn-lt"/>
              </a:rPr>
              <a:t>8. A África do Sul </a:t>
            </a:r>
            <a:r>
              <a:rPr lang="en-US" sz="1800" dirty="0" err="1">
                <a:latin typeface="Arial Nova"/>
                <a:ea typeface="+mn-lt"/>
                <a:cs typeface="+mn-lt"/>
              </a:rPr>
              <a:t>também</a:t>
            </a:r>
            <a:r>
              <a:rPr lang="en-US" sz="1800" dirty="0">
                <a:latin typeface="Arial Nova"/>
                <a:ea typeface="+mn-lt"/>
                <a:cs typeface="+mn-lt"/>
              </a:rPr>
              <a:t> </a:t>
            </a:r>
            <a:r>
              <a:rPr lang="en-US" sz="1800" dirty="0" err="1">
                <a:latin typeface="Arial Nova"/>
                <a:ea typeface="+mn-lt"/>
                <a:cs typeface="+mn-lt"/>
              </a:rPr>
              <a:t>abriga</a:t>
            </a:r>
            <a:r>
              <a:rPr lang="en-US" sz="1800" dirty="0">
                <a:latin typeface="Arial Nova"/>
                <a:ea typeface="+mn-lt"/>
                <a:cs typeface="+mn-lt"/>
              </a:rPr>
              <a:t> a </a:t>
            </a:r>
            <a:r>
              <a:rPr lang="en-US" sz="1800" dirty="0" err="1">
                <a:latin typeface="Arial Nova"/>
                <a:ea typeface="+mn-lt"/>
                <a:cs typeface="+mn-lt"/>
              </a:rPr>
              <a:t>rota</a:t>
            </a:r>
            <a:r>
              <a:rPr lang="en-US" sz="1800" dirty="0">
                <a:latin typeface="Arial Nova"/>
                <a:ea typeface="+mn-lt"/>
                <a:cs typeface="+mn-lt"/>
              </a:rPr>
              <a:t> do vinho </a:t>
            </a:r>
            <a:r>
              <a:rPr lang="en-US" sz="1800" dirty="0" err="1">
                <a:latin typeface="Arial Nova"/>
                <a:ea typeface="+mn-lt"/>
                <a:cs typeface="+mn-lt"/>
              </a:rPr>
              <a:t>mais</a:t>
            </a:r>
            <a:r>
              <a:rPr lang="en-US" sz="1800" dirty="0">
                <a:latin typeface="Arial Nova"/>
                <a:ea typeface="+mn-lt"/>
                <a:cs typeface="+mn-lt"/>
              </a:rPr>
              <a:t> longa do </a:t>
            </a:r>
            <a:r>
              <a:rPr lang="en-US" sz="1800" dirty="0" err="1">
                <a:latin typeface="Arial Nova"/>
                <a:ea typeface="+mn-lt"/>
                <a:cs typeface="+mn-lt"/>
              </a:rPr>
              <a:t>mundo</a:t>
            </a:r>
            <a:r>
              <a:rPr lang="en-US" sz="1800" dirty="0">
                <a:latin typeface="Arial Nova"/>
                <a:ea typeface="+mn-lt"/>
                <a:cs typeface="+mn-lt"/>
              </a:rPr>
              <a:t>.</a:t>
            </a:r>
            <a:endParaRPr lang="en-US" sz="1800">
              <a:latin typeface="Arial Nova"/>
            </a:endParaRPr>
          </a:p>
          <a:p>
            <a:pPr>
              <a:buNone/>
            </a:pPr>
            <a:r>
              <a:rPr lang="en-US" sz="1800" dirty="0">
                <a:latin typeface="Arial Nova"/>
                <a:ea typeface="+mn-lt"/>
                <a:cs typeface="+mn-lt"/>
              </a:rPr>
              <a:t>9. É um dos </a:t>
            </a:r>
            <a:r>
              <a:rPr lang="en-US" sz="1800" err="1">
                <a:latin typeface="Arial Nova"/>
                <a:ea typeface="+mn-lt"/>
                <a:cs typeface="+mn-lt"/>
              </a:rPr>
              <a:t>melhores</a:t>
            </a:r>
            <a:r>
              <a:rPr lang="en-US" sz="1800" dirty="0">
                <a:latin typeface="Arial Nova"/>
                <a:ea typeface="+mn-lt"/>
                <a:cs typeface="+mn-lt"/>
              </a:rPr>
              <a:t> </a:t>
            </a:r>
            <a:r>
              <a:rPr lang="en-US" sz="1800" err="1">
                <a:latin typeface="Arial Nova"/>
                <a:ea typeface="+mn-lt"/>
                <a:cs typeface="+mn-lt"/>
              </a:rPr>
              <a:t>lugares</a:t>
            </a:r>
            <a:r>
              <a:rPr lang="en-US" sz="1800" dirty="0">
                <a:latin typeface="Arial Nova"/>
                <a:ea typeface="+mn-lt"/>
                <a:cs typeface="+mn-lt"/>
              </a:rPr>
              <a:t> para </a:t>
            </a:r>
            <a:r>
              <a:rPr lang="en-US" sz="1800" err="1">
                <a:latin typeface="Arial Nova"/>
                <a:ea typeface="+mn-lt"/>
                <a:cs typeface="+mn-lt"/>
              </a:rPr>
              <a:t>observar</a:t>
            </a:r>
            <a:r>
              <a:rPr lang="en-US" sz="1800" dirty="0">
                <a:latin typeface="Arial Nova"/>
                <a:ea typeface="+mn-lt"/>
                <a:cs typeface="+mn-lt"/>
              </a:rPr>
              <a:t> a </a:t>
            </a:r>
            <a:r>
              <a:rPr lang="en-US" sz="1800" err="1">
                <a:latin typeface="Arial Nova"/>
                <a:ea typeface="+mn-lt"/>
                <a:cs typeface="+mn-lt"/>
              </a:rPr>
              <a:t>vida</a:t>
            </a:r>
            <a:r>
              <a:rPr lang="en-US" sz="1800" dirty="0">
                <a:latin typeface="Arial Nova"/>
                <a:ea typeface="+mn-lt"/>
                <a:cs typeface="+mn-lt"/>
              </a:rPr>
              <a:t> </a:t>
            </a:r>
            <a:r>
              <a:rPr lang="en-US" sz="1800" err="1">
                <a:latin typeface="Arial Nova"/>
                <a:ea typeface="+mn-lt"/>
                <a:cs typeface="+mn-lt"/>
              </a:rPr>
              <a:t>selvagem</a:t>
            </a:r>
            <a:r>
              <a:rPr lang="en-US" sz="1800" dirty="0">
                <a:latin typeface="Arial Nova"/>
                <a:ea typeface="+mn-lt"/>
                <a:cs typeface="+mn-lt"/>
              </a:rPr>
              <a:t>.</a:t>
            </a:r>
            <a:endParaRPr lang="en-US" sz="1800">
              <a:latin typeface="Arial Nova"/>
            </a:endParaRPr>
          </a:p>
          <a:p>
            <a:pPr>
              <a:buNone/>
            </a:pPr>
            <a:r>
              <a:rPr lang="en-US" sz="1800" dirty="0">
                <a:latin typeface="Arial Nova"/>
                <a:ea typeface="+mn-lt"/>
                <a:cs typeface="+mn-lt"/>
              </a:rPr>
              <a:t>10. A África do Sul </a:t>
            </a:r>
            <a:r>
              <a:rPr lang="en-US" sz="1800" err="1">
                <a:latin typeface="Arial Nova"/>
                <a:ea typeface="+mn-lt"/>
                <a:cs typeface="+mn-lt"/>
              </a:rPr>
              <a:t>sedia</a:t>
            </a:r>
            <a:r>
              <a:rPr lang="en-US" sz="1800" dirty="0">
                <a:latin typeface="Arial Nova"/>
                <a:ea typeface="+mn-lt"/>
                <a:cs typeface="+mn-lt"/>
              </a:rPr>
              <a:t> a </a:t>
            </a:r>
            <a:r>
              <a:rPr lang="en-US" sz="1800" err="1">
                <a:latin typeface="Arial Nova"/>
                <a:ea typeface="+mn-lt"/>
                <a:cs typeface="+mn-lt"/>
              </a:rPr>
              <a:t>maior</a:t>
            </a:r>
            <a:r>
              <a:rPr lang="en-US" sz="1800" dirty="0">
                <a:latin typeface="Arial Nova"/>
                <a:ea typeface="+mn-lt"/>
                <a:cs typeface="+mn-lt"/>
              </a:rPr>
              <a:t> corrida de </a:t>
            </a:r>
            <a:r>
              <a:rPr lang="en-US" sz="1800" err="1">
                <a:latin typeface="Arial Nova"/>
                <a:ea typeface="+mn-lt"/>
                <a:cs typeface="+mn-lt"/>
              </a:rPr>
              <a:t>bicicleta</a:t>
            </a:r>
            <a:r>
              <a:rPr lang="en-US" sz="1800" dirty="0">
                <a:latin typeface="Arial Nova"/>
                <a:ea typeface="+mn-lt"/>
                <a:cs typeface="+mn-lt"/>
              </a:rPr>
              <a:t> do </a:t>
            </a:r>
            <a:r>
              <a:rPr lang="en-US" sz="1800" err="1">
                <a:latin typeface="Arial Nova"/>
                <a:ea typeface="+mn-lt"/>
                <a:cs typeface="+mn-lt"/>
              </a:rPr>
              <a:t>mundo</a:t>
            </a:r>
            <a:r>
              <a:rPr lang="en-US" sz="1800" dirty="0">
                <a:latin typeface="Arial Nova"/>
                <a:ea typeface="+mn-lt"/>
                <a:cs typeface="+mn-lt"/>
              </a:rPr>
              <a:t>.</a:t>
            </a:r>
            <a:endParaRPr lang="en-US" sz="1800">
              <a:latin typeface="Arial Nova"/>
            </a:endParaRPr>
          </a:p>
          <a:p>
            <a:pPr marL="0" indent="0">
              <a:buNone/>
            </a:pPr>
            <a:endParaRPr lang="en-US" sz="1800" dirty="0">
              <a:latin typeface="Arial Nova"/>
              <a:cs typeface="Calibri" panose="020F0502020204030204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CF62D2A7-8207-488C-9F46-316BA81A16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8278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4" descr="A picture containing mountain, nature, distance, highland&#10;&#10;Description automatically generated">
            <a:extLst>
              <a:ext uri="{FF2B5EF4-FFF2-40B4-BE49-F238E27FC236}">
                <a16:creationId xmlns:a16="http://schemas.microsoft.com/office/drawing/2014/main" id="{7D3219B8-24CF-1388-1FB2-BD63A07565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174" r="21917" b="-1"/>
          <a:stretch/>
        </p:blipFill>
        <p:spPr>
          <a:xfrm>
            <a:off x="6750141" y="-2"/>
            <a:ext cx="5441859" cy="5654940"/>
          </a:xfrm>
          <a:custGeom>
            <a:avLst/>
            <a:gdLst/>
            <a:ahLst/>
            <a:cxnLst/>
            <a:rect l="l" t="t" r="r" b="b"/>
            <a:pathLst>
              <a:path w="5441859" h="5654940">
                <a:moveTo>
                  <a:pt x="1041368" y="0"/>
                </a:moveTo>
                <a:lnTo>
                  <a:pt x="5441859" y="0"/>
                </a:lnTo>
                <a:lnTo>
                  <a:pt x="5441859" y="4820612"/>
                </a:lnTo>
                <a:lnTo>
                  <a:pt x="5285166" y="4957981"/>
                </a:lnTo>
                <a:cubicBezTo>
                  <a:pt x="4729628" y="5394557"/>
                  <a:pt x="4029081" y="5654940"/>
                  <a:pt x="3267719" y="5654940"/>
                </a:cubicBezTo>
                <a:cubicBezTo>
                  <a:pt x="1463008" y="5654940"/>
                  <a:pt x="0" y="4191932"/>
                  <a:pt x="0" y="2387221"/>
                </a:cubicBezTo>
                <a:cubicBezTo>
                  <a:pt x="0" y="1484866"/>
                  <a:pt x="365752" y="667936"/>
                  <a:pt x="957093" y="7659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7586558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pull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2CC9A952-DB69-824A-E7D8-BA35805E4F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723" r="-1" b="4257"/>
          <a:stretch/>
        </p:blipFill>
        <p:spPr>
          <a:xfrm>
            <a:off x="70576" y="-183434"/>
            <a:ext cx="12188932" cy="6857990"/>
          </a:xfrm>
          <a:prstGeom prst="rect">
            <a:avLst/>
          </a:prstGeom>
        </p:spPr>
      </p:pic>
      <p:sp>
        <p:nvSpPr>
          <p:cNvPr id="9" name="Freeform: Shape 8">
            <a:extLst>
              <a:ext uri="{FF2B5EF4-FFF2-40B4-BE49-F238E27FC236}">
                <a16:creationId xmlns:a16="http://schemas.microsoft.com/office/drawing/2014/main" id="{5E8D2E83-FB3A-40E7-A9E5-7AB389D612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23809"/>
            <a:ext cx="11016943" cy="2262375"/>
          </a:xfrm>
          <a:custGeom>
            <a:avLst/>
            <a:gdLst>
              <a:gd name="connsiteX0" fmla="*/ 0 w 11016943"/>
              <a:gd name="connsiteY0" fmla="*/ 0 h 2262375"/>
              <a:gd name="connsiteX1" fmla="*/ 9969166 w 11016943"/>
              <a:gd name="connsiteY1" fmla="*/ 0 h 2262375"/>
              <a:gd name="connsiteX2" fmla="*/ 11016943 w 11016943"/>
              <a:gd name="connsiteY2" fmla="*/ 2262375 h 2262375"/>
              <a:gd name="connsiteX3" fmla="*/ 4942050 w 11016943"/>
              <a:gd name="connsiteY3" fmla="*/ 2262375 h 2262375"/>
              <a:gd name="connsiteX4" fmla="*/ 4582160 w 11016943"/>
              <a:gd name="connsiteY4" fmla="*/ 2262375 h 2262375"/>
              <a:gd name="connsiteX5" fmla="*/ 0 w 11016943"/>
              <a:gd name="connsiteY5" fmla="*/ 2262375 h 2262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016943" h="2262375">
                <a:moveTo>
                  <a:pt x="0" y="0"/>
                </a:moveTo>
                <a:lnTo>
                  <a:pt x="9969166" y="0"/>
                </a:lnTo>
                <a:lnTo>
                  <a:pt x="11016943" y="2262375"/>
                </a:lnTo>
                <a:lnTo>
                  <a:pt x="4942050" y="2262375"/>
                </a:lnTo>
                <a:lnTo>
                  <a:pt x="4582160" y="2262375"/>
                </a:lnTo>
                <a:lnTo>
                  <a:pt x="0" y="2262375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99C2E9-E54C-7993-208A-C7A8C06D1C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507" y="4284527"/>
            <a:ext cx="9872548" cy="1695280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chemeClr val="accent4"/>
                </a:solidFill>
                <a:latin typeface="Dubai"/>
                <a:cs typeface="Calibri Light"/>
              </a:rPr>
              <a:t>SUN CITY RESORT: O COMPLEXO MAIS FAMOSO DA ÁFRICA DO SUL</a:t>
            </a:r>
            <a:endParaRPr lang="en-US" b="1">
              <a:solidFill>
                <a:schemeClr val="accent4"/>
              </a:solidFill>
              <a:latin typeface="Dubai"/>
              <a:cs typeface="Dubai"/>
            </a:endParaRPr>
          </a:p>
        </p:txBody>
      </p:sp>
    </p:spTree>
    <p:extLst>
      <p:ext uri="{BB962C8B-B14F-4D97-AF65-F5344CB8AC3E}">
        <p14:creationId xmlns:p14="http://schemas.microsoft.com/office/powerpoint/2010/main" val="27266262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0000">
        <p15:prstTrans prst="curtains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picture containing mountain, outdoor, grass, surrounded&#10;&#10;Description automatically generated">
            <a:extLst>
              <a:ext uri="{FF2B5EF4-FFF2-40B4-BE49-F238E27FC236}">
                <a16:creationId xmlns:a16="http://schemas.microsoft.com/office/drawing/2014/main" id="{D280BB0E-BE09-76BB-27AC-B417A97DC9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9670" r="-1" b="-1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9" name="Freeform: Shape 8">
            <a:extLst>
              <a:ext uri="{FF2B5EF4-FFF2-40B4-BE49-F238E27FC236}">
                <a16:creationId xmlns:a16="http://schemas.microsoft.com/office/drawing/2014/main" id="{5E8D2E83-FB3A-40E7-A9E5-7AB389D612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23809"/>
            <a:ext cx="11016943" cy="2262375"/>
          </a:xfrm>
          <a:custGeom>
            <a:avLst/>
            <a:gdLst>
              <a:gd name="connsiteX0" fmla="*/ 0 w 11016943"/>
              <a:gd name="connsiteY0" fmla="*/ 0 h 2262375"/>
              <a:gd name="connsiteX1" fmla="*/ 9969166 w 11016943"/>
              <a:gd name="connsiteY1" fmla="*/ 0 h 2262375"/>
              <a:gd name="connsiteX2" fmla="*/ 11016943 w 11016943"/>
              <a:gd name="connsiteY2" fmla="*/ 2262375 h 2262375"/>
              <a:gd name="connsiteX3" fmla="*/ 4942050 w 11016943"/>
              <a:gd name="connsiteY3" fmla="*/ 2262375 h 2262375"/>
              <a:gd name="connsiteX4" fmla="*/ 4582160 w 11016943"/>
              <a:gd name="connsiteY4" fmla="*/ 2262375 h 2262375"/>
              <a:gd name="connsiteX5" fmla="*/ 0 w 11016943"/>
              <a:gd name="connsiteY5" fmla="*/ 2262375 h 2262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016943" h="2262375">
                <a:moveTo>
                  <a:pt x="0" y="0"/>
                </a:moveTo>
                <a:lnTo>
                  <a:pt x="9969166" y="0"/>
                </a:lnTo>
                <a:lnTo>
                  <a:pt x="11016943" y="2262375"/>
                </a:lnTo>
                <a:lnTo>
                  <a:pt x="4942050" y="2262375"/>
                </a:lnTo>
                <a:lnTo>
                  <a:pt x="4582160" y="2262375"/>
                </a:lnTo>
                <a:lnTo>
                  <a:pt x="0" y="2262375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803CD5-9F11-2D6F-5FBB-699FF8B461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4952" y="4594972"/>
            <a:ext cx="9844325" cy="693391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4800" b="1" dirty="0">
                <a:solidFill>
                  <a:schemeClr val="accent4"/>
                </a:solidFill>
                <a:latin typeface="Dubai"/>
                <a:ea typeface="+mj-lt"/>
                <a:cs typeface="+mj-lt"/>
              </a:rPr>
              <a:t>SUN CITY RESORT</a:t>
            </a:r>
          </a:p>
          <a:p>
            <a:endParaRPr lang="en-US" sz="4800" b="1" dirty="0">
              <a:solidFill>
                <a:schemeClr val="accent4"/>
              </a:solidFill>
              <a:latin typeface="Dubai"/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B1862A-DBCF-90AE-6521-20056D4107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396" y="5153254"/>
            <a:ext cx="9508584" cy="952907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pt-BR" sz="2400" dirty="0">
                <a:latin typeface="Arial Nova"/>
                <a:ea typeface="+mn-lt"/>
                <a:cs typeface="+mn-lt"/>
              </a:rPr>
              <a:t>Em meio à Savana africana, com muita história e luxo, está o Sun City, um complexo que abriga o  primeiro hotel 6 estrelas do mundo e uma das mais belas arquiteturas hoteleiras do mundo. </a:t>
            </a:r>
          </a:p>
        </p:txBody>
      </p:sp>
    </p:spTree>
    <p:extLst>
      <p:ext uri="{BB962C8B-B14F-4D97-AF65-F5344CB8AC3E}">
        <p14:creationId xmlns:p14="http://schemas.microsoft.com/office/powerpoint/2010/main" val="4858057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9" descr="A picture containing outdoor, night, dark, light&#10;&#10;Description automatically generated">
            <a:extLst>
              <a:ext uri="{FF2B5EF4-FFF2-40B4-BE49-F238E27FC236}">
                <a16:creationId xmlns:a16="http://schemas.microsoft.com/office/drawing/2014/main" id="{1338B1F1-D8FB-FF06-7BD3-FF291EED1E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982" r="-1" b="-1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64" name="Freeform: Shape 63">
            <a:extLst>
              <a:ext uri="{FF2B5EF4-FFF2-40B4-BE49-F238E27FC236}">
                <a16:creationId xmlns:a16="http://schemas.microsoft.com/office/drawing/2014/main" id="{5E8D2E83-FB3A-40E7-A9E5-7AB389D612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23809"/>
            <a:ext cx="11016943" cy="2262375"/>
          </a:xfrm>
          <a:custGeom>
            <a:avLst/>
            <a:gdLst>
              <a:gd name="connsiteX0" fmla="*/ 0 w 11016943"/>
              <a:gd name="connsiteY0" fmla="*/ 0 h 2262375"/>
              <a:gd name="connsiteX1" fmla="*/ 9969166 w 11016943"/>
              <a:gd name="connsiteY1" fmla="*/ 0 h 2262375"/>
              <a:gd name="connsiteX2" fmla="*/ 11016943 w 11016943"/>
              <a:gd name="connsiteY2" fmla="*/ 2262375 h 2262375"/>
              <a:gd name="connsiteX3" fmla="*/ 4942050 w 11016943"/>
              <a:gd name="connsiteY3" fmla="*/ 2262375 h 2262375"/>
              <a:gd name="connsiteX4" fmla="*/ 4582160 w 11016943"/>
              <a:gd name="connsiteY4" fmla="*/ 2262375 h 2262375"/>
              <a:gd name="connsiteX5" fmla="*/ 0 w 11016943"/>
              <a:gd name="connsiteY5" fmla="*/ 2262375 h 2262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016943" h="2262375">
                <a:moveTo>
                  <a:pt x="0" y="0"/>
                </a:moveTo>
                <a:lnTo>
                  <a:pt x="9969166" y="0"/>
                </a:lnTo>
                <a:lnTo>
                  <a:pt x="11016943" y="2262375"/>
                </a:lnTo>
                <a:lnTo>
                  <a:pt x="4942050" y="2262375"/>
                </a:lnTo>
                <a:lnTo>
                  <a:pt x="4582160" y="2262375"/>
                </a:lnTo>
                <a:lnTo>
                  <a:pt x="0" y="2262375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4FA384-0DE9-8442-89B7-6FDC398270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3618" y="4594971"/>
            <a:ext cx="9265771" cy="622836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4800" b="1" dirty="0">
                <a:solidFill>
                  <a:schemeClr val="accent4"/>
                </a:solidFill>
                <a:latin typeface="Dubai"/>
                <a:ea typeface="+mj-lt"/>
                <a:cs typeface="+mj-lt"/>
              </a:rPr>
              <a:t>SUN CITY RESORT</a:t>
            </a:r>
          </a:p>
          <a:p>
            <a:endParaRPr lang="en-US" sz="4800" b="1" dirty="0">
              <a:solidFill>
                <a:schemeClr val="accent4"/>
              </a:solidFill>
              <a:latin typeface="Dubai"/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EB7C57-522E-2DDD-6224-1279B6508C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4619" y="4856921"/>
            <a:ext cx="9960138" cy="1418573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pt-BR" sz="2000" dirty="0">
                <a:latin typeface="Arial Nova"/>
                <a:ea typeface="+mn-lt"/>
                <a:cs typeface="+mn-lt"/>
              </a:rPr>
              <a:t>Todo inspirado no tema África e com diversas opções de entretenimento, o complexo já foi palco para conhecidos cantores, como Elton John, para grandes eventos, como o Miss Universo, e para filmes, como a conhecida comédia romântica de Adam Sandler, Juntos e Misturados. O filme foi praticamente todo gravado dentro do Sun City.</a:t>
            </a:r>
            <a:endParaRPr lang="en-US" sz="2000">
              <a:latin typeface="Arial Nova"/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963947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!!Rectangle">
            <a:extLst>
              <a:ext uri="{FF2B5EF4-FFF2-40B4-BE49-F238E27FC236}">
                <a16:creationId xmlns:a16="http://schemas.microsoft.com/office/drawing/2014/main" id="{7C432AFE-B3D2-4BFF-BF8F-96C27AFF1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5" descr="A picture containing indoor, altar&#10;&#10;Description automatically generated">
            <a:extLst>
              <a:ext uri="{FF2B5EF4-FFF2-40B4-BE49-F238E27FC236}">
                <a16:creationId xmlns:a16="http://schemas.microsoft.com/office/drawing/2014/main" id="{56616449-13AF-EEA6-B895-E1BB1C8E695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12743" b="12257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4417749-57AD-8CB3-4A9B-ED71AFA10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9" y="1365165"/>
            <a:ext cx="10506456" cy="2057400"/>
          </a:xfrm>
        </p:spPr>
        <p:txBody>
          <a:bodyPr anchor="b">
            <a:normAutofit/>
          </a:bodyPr>
          <a:lstStyle/>
          <a:p>
            <a:r>
              <a:rPr lang="en-US" sz="6000" b="1" dirty="0">
                <a:solidFill>
                  <a:schemeClr val="accent4"/>
                </a:solidFill>
                <a:latin typeface="Dubai"/>
                <a:ea typeface="+mj-lt"/>
                <a:cs typeface="+mj-lt"/>
              </a:rPr>
              <a:t>SUN CITY RESORT</a:t>
            </a:r>
          </a:p>
          <a:p>
            <a:endParaRPr lang="en-US" sz="6000" b="1" dirty="0">
              <a:solidFill>
                <a:schemeClr val="accent4"/>
              </a:solidFill>
              <a:latin typeface="Dubai"/>
              <a:cs typeface="Calibri Light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01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3241202"/>
            <a:ext cx="10506456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C78187-EFB0-0B19-6373-D170A6EF16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3502152"/>
            <a:ext cx="10506456" cy="267004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pt-BR" sz="2000" dirty="0">
                <a:latin typeface="Arial Nova"/>
                <a:ea typeface="+mn-lt"/>
                <a:cs typeface="+mn-lt"/>
              </a:rPr>
              <a:t>Sun City é um complexo de hotéis e entretenimento que foi inaugurado no dia 7 de dezembro de 1979, por isso, nesse ano de 2022 ele vai completar seus</a:t>
            </a:r>
            <a:r>
              <a:rPr lang="pt-BR" sz="2000" b="1" dirty="0">
                <a:latin typeface="Arial Nova"/>
                <a:ea typeface="+mn-lt"/>
                <a:cs typeface="+mn-lt"/>
              </a:rPr>
              <a:t> </a:t>
            </a:r>
            <a:r>
              <a:rPr lang="pt-BR" sz="2000" dirty="0">
                <a:latin typeface="Arial Nova"/>
              </a:rPr>
              <a:t>43 aninhos de existência!</a:t>
            </a:r>
            <a:endParaRPr lang="pt-BR" sz="2000" dirty="0">
              <a:latin typeface="Arial Nova"/>
              <a:cs typeface="Calibri" panose="020F0502020204030204"/>
            </a:endParaRPr>
          </a:p>
          <a:p>
            <a:pPr marL="0" indent="0">
              <a:buNone/>
            </a:pPr>
            <a:r>
              <a:rPr lang="pt-BR" sz="2000" dirty="0">
                <a:latin typeface="Arial Nova"/>
                <a:ea typeface="+mn-lt"/>
                <a:cs typeface="+mn-lt"/>
              </a:rPr>
              <a:t>Localizado a pouco mais de 2 horas de Joanesburgo no distrito de </a:t>
            </a:r>
            <a:r>
              <a:rPr lang="pt-BR" sz="2000" dirty="0" err="1">
                <a:latin typeface="Arial Nova"/>
                <a:ea typeface="+mn-lt"/>
                <a:cs typeface="+mn-lt"/>
              </a:rPr>
              <a:t>Bojanala</a:t>
            </a:r>
            <a:r>
              <a:rPr lang="pt-BR" sz="2000" dirty="0">
                <a:latin typeface="Arial Nova"/>
                <a:ea typeface="+mn-lt"/>
                <a:cs typeface="+mn-lt"/>
              </a:rPr>
              <a:t>, o Sun City está todo cercado pela natureza, com lagos, cachoeiras, animais e um visual impressionante da savana africana.</a:t>
            </a:r>
          </a:p>
        </p:txBody>
      </p:sp>
    </p:spTree>
    <p:extLst>
      <p:ext uri="{BB962C8B-B14F-4D97-AF65-F5344CB8AC3E}">
        <p14:creationId xmlns:p14="http://schemas.microsoft.com/office/powerpoint/2010/main" val="38064745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9B7F769A-A8E7-4C6D-4481-90B2277165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559" b="7455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CB9663E-F681-C123-8489-8F66D6C19E4E}"/>
              </a:ext>
            </a:extLst>
          </p:cNvPr>
          <p:cNvSpPr txBox="1"/>
          <p:nvPr/>
        </p:nvSpPr>
        <p:spPr>
          <a:xfrm>
            <a:off x="2596446" y="5164666"/>
            <a:ext cx="9889417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800" b="1" i="1" dirty="0">
                <a:solidFill>
                  <a:srgbClr val="FFC000"/>
                </a:solidFill>
                <a:latin typeface="Dubai"/>
                <a:ea typeface="+mn-lt"/>
                <a:cs typeface="+mn-lt"/>
              </a:rPr>
              <a:t>PARQUE NACIONAL DE PILANESBERG (SAFARI)</a:t>
            </a:r>
            <a:endParaRPr lang="en-US" sz="4800" b="1" i="1">
              <a:solidFill>
                <a:srgbClr val="FFC000"/>
              </a:solidFill>
              <a:latin typeface="Dubai"/>
              <a:cs typeface="Dubai"/>
            </a:endParaRPr>
          </a:p>
        </p:txBody>
      </p:sp>
    </p:spTree>
    <p:extLst>
      <p:ext uri="{BB962C8B-B14F-4D97-AF65-F5344CB8AC3E}">
        <p14:creationId xmlns:p14="http://schemas.microsoft.com/office/powerpoint/2010/main" val="28347589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!!Rectangle">
            <a:extLst>
              <a:ext uri="{FF2B5EF4-FFF2-40B4-BE49-F238E27FC236}">
                <a16:creationId xmlns:a16="http://schemas.microsoft.com/office/drawing/2014/main" id="{7C432AFE-B3D2-4BFF-BF8F-96C27AFF1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D1FDE0A2-7759-3633-F581-FBC28D26337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25000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BEFE03E-BC7A-424F-CD04-8DAF78CDCE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9" y="1661499"/>
            <a:ext cx="10506456" cy="2057400"/>
          </a:xfrm>
        </p:spPr>
        <p:txBody>
          <a:bodyPr anchor="b">
            <a:normAutofit/>
          </a:bodyPr>
          <a:lstStyle/>
          <a:p>
            <a:r>
              <a:rPr lang="en-US" sz="6000" b="1" dirty="0">
                <a:solidFill>
                  <a:srgbClr val="FFC000"/>
                </a:solidFill>
                <a:latin typeface="Dubai"/>
                <a:ea typeface="+mj-lt"/>
                <a:cs typeface="+mj-lt"/>
              </a:rPr>
              <a:t>SUN CITY RESORT</a:t>
            </a:r>
          </a:p>
          <a:p>
            <a:endParaRPr lang="en-US" sz="6000" b="1" dirty="0">
              <a:solidFill>
                <a:srgbClr val="FFC000"/>
              </a:solidFill>
              <a:latin typeface="Dubai"/>
              <a:cs typeface="Calibri Light"/>
            </a:endParaRPr>
          </a:p>
        </p:txBody>
      </p:sp>
      <p:sp>
        <p:nvSpPr>
          <p:cNvPr id="15" name="Rectangle 10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01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3241202"/>
            <a:ext cx="10506456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7920A7-69AD-832D-9AF5-1587491BDF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5359" y="3770263"/>
            <a:ext cx="10506456" cy="2670048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None/>
            </a:pPr>
            <a:r>
              <a:rPr lang="pt-BR" sz="2000" dirty="0">
                <a:latin typeface="Arial Nova"/>
              </a:rPr>
              <a:t>Diferente do que muitos pensam, o Sun City não é somente para famosos e milionários, ele oferece opções para todos.</a:t>
            </a:r>
            <a:br>
              <a:rPr lang="pt-BR" sz="2000" dirty="0">
                <a:latin typeface="Arial Nova"/>
              </a:rPr>
            </a:br>
            <a:r>
              <a:rPr lang="pt-BR" sz="2000" dirty="0">
                <a:latin typeface="Arial Nova"/>
              </a:rPr>
              <a:t>Há quatro hotéis dentro do Sun City, opções que variam de 3 a 5 estrelas, sendo um deles nomeado o 1º hotel 6 estrelas do mundo.</a:t>
            </a:r>
          </a:p>
          <a:p>
            <a:pPr>
              <a:buNone/>
            </a:pPr>
            <a:r>
              <a:rPr lang="pt-BR" sz="2000" dirty="0">
                <a:latin typeface="Arial Nova"/>
                <a:ea typeface="+mn-lt"/>
                <a:cs typeface="+mn-lt"/>
              </a:rPr>
              <a:t>Os preços dos </a:t>
            </a:r>
            <a:r>
              <a:rPr lang="pt-BR" sz="2000" dirty="0" err="1">
                <a:latin typeface="Arial Nova"/>
                <a:ea typeface="+mn-lt"/>
                <a:cs typeface="+mn-lt"/>
              </a:rPr>
              <a:t>hóteis</a:t>
            </a:r>
            <a:r>
              <a:rPr lang="pt-BR" sz="2000" dirty="0">
                <a:latin typeface="Arial Nova"/>
                <a:ea typeface="+mn-lt"/>
                <a:cs typeface="+mn-lt"/>
              </a:rPr>
              <a:t> do Sun City podem variar muito, algumas promoções dão até diárias grátis mediante a reserva de algumas noites.</a:t>
            </a:r>
          </a:p>
          <a:p>
            <a:pPr>
              <a:buNone/>
            </a:pPr>
            <a:endParaRPr lang="pt-BR" sz="2000" dirty="0">
              <a:latin typeface="Arial Nova"/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517497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picture containing grass, outdoor, mountain, green&#10;&#10;Description automatically generated">
            <a:extLst>
              <a:ext uri="{FF2B5EF4-FFF2-40B4-BE49-F238E27FC236}">
                <a16:creationId xmlns:a16="http://schemas.microsoft.com/office/drawing/2014/main" id="{54BB5F9F-D0E0-D99E-3E76-039C625F0C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105" r="14800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9" name="Freeform: Shape 8">
            <a:extLst>
              <a:ext uri="{FF2B5EF4-FFF2-40B4-BE49-F238E27FC236}">
                <a16:creationId xmlns:a16="http://schemas.microsoft.com/office/drawing/2014/main" id="{5E8D2E83-FB3A-40E7-A9E5-7AB389D612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23809"/>
            <a:ext cx="11016943" cy="2262375"/>
          </a:xfrm>
          <a:custGeom>
            <a:avLst/>
            <a:gdLst>
              <a:gd name="connsiteX0" fmla="*/ 0 w 11016943"/>
              <a:gd name="connsiteY0" fmla="*/ 0 h 2262375"/>
              <a:gd name="connsiteX1" fmla="*/ 9969166 w 11016943"/>
              <a:gd name="connsiteY1" fmla="*/ 0 h 2262375"/>
              <a:gd name="connsiteX2" fmla="*/ 11016943 w 11016943"/>
              <a:gd name="connsiteY2" fmla="*/ 2262375 h 2262375"/>
              <a:gd name="connsiteX3" fmla="*/ 4942050 w 11016943"/>
              <a:gd name="connsiteY3" fmla="*/ 2262375 h 2262375"/>
              <a:gd name="connsiteX4" fmla="*/ 4582160 w 11016943"/>
              <a:gd name="connsiteY4" fmla="*/ 2262375 h 2262375"/>
              <a:gd name="connsiteX5" fmla="*/ 0 w 11016943"/>
              <a:gd name="connsiteY5" fmla="*/ 2262375 h 2262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016943" h="2262375">
                <a:moveTo>
                  <a:pt x="0" y="0"/>
                </a:moveTo>
                <a:lnTo>
                  <a:pt x="9969166" y="0"/>
                </a:lnTo>
                <a:lnTo>
                  <a:pt x="11016943" y="2262375"/>
                </a:lnTo>
                <a:lnTo>
                  <a:pt x="4942050" y="2262375"/>
                </a:lnTo>
                <a:lnTo>
                  <a:pt x="4582160" y="2262375"/>
                </a:lnTo>
                <a:lnTo>
                  <a:pt x="0" y="2262375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A3BD42-8708-D282-0F66-70C68F1705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7395" y="4228082"/>
            <a:ext cx="6528216" cy="622836"/>
          </a:xfrm>
        </p:spPr>
        <p:txBody>
          <a:bodyPr>
            <a:noAutofit/>
          </a:bodyPr>
          <a:lstStyle/>
          <a:p>
            <a:r>
              <a:rPr lang="en-US" sz="4800" b="1" dirty="0">
                <a:solidFill>
                  <a:srgbClr val="FFC000"/>
                </a:solidFill>
                <a:latin typeface="Dubai"/>
                <a:cs typeface="Calibri Light"/>
              </a:rPr>
              <a:t>SOHO HOTEL</a:t>
            </a:r>
            <a:endParaRPr lang="en-US" sz="4800" b="1">
              <a:solidFill>
                <a:srgbClr val="FFC000"/>
              </a:solidFill>
              <a:latin typeface="Dubai"/>
              <a:cs typeface="Dubai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8AB495-CAF7-C69A-4797-783F9F597C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396" y="4969810"/>
            <a:ext cx="9565028" cy="124924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pt-BR" sz="2000" dirty="0">
                <a:latin typeface="Arial Nova"/>
              </a:rPr>
              <a:t>O </a:t>
            </a:r>
            <a:r>
              <a:rPr lang="pt-BR" sz="2000" dirty="0" err="1">
                <a:latin typeface="Arial Nova"/>
              </a:rPr>
              <a:t>Soho</a:t>
            </a:r>
            <a:r>
              <a:rPr lang="pt-BR" sz="2000" dirty="0">
                <a:latin typeface="Arial Nova"/>
              </a:rPr>
              <a:t> Hotel é o primeiro hotel do Sun City, ele nasceu junto com o complexo no ano de 1979, e ficou conhecidíssimo por abrigar um cassino dentro e na época da sua inauguração ganhou espaço em toda mídia hoteleira.</a:t>
            </a:r>
            <a:endParaRPr lang="en-US" sz="2000">
              <a:latin typeface="Arial Nova"/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287998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50A02-DB53-CC38-D12D-20FC2BB70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2357" y="1325734"/>
            <a:ext cx="5345002" cy="1396118"/>
          </a:xfrm>
        </p:spPr>
        <p:txBody>
          <a:bodyPr>
            <a:noAutofit/>
          </a:bodyPr>
          <a:lstStyle/>
          <a:p>
            <a:r>
              <a:rPr lang="en-US" sz="5400" b="1" dirty="0">
                <a:solidFill>
                  <a:schemeClr val="accent4"/>
                </a:solidFill>
                <a:latin typeface="Dubai"/>
                <a:cs typeface="Calibri Light"/>
              </a:rPr>
              <a:t>HISTÓRIA E POLÍTICA</a:t>
            </a:r>
            <a:endParaRPr lang="en-US" sz="5400" b="1">
              <a:solidFill>
                <a:schemeClr val="accent4"/>
              </a:solidFill>
              <a:latin typeface="Dubai"/>
              <a:cs typeface="Dubai"/>
            </a:endParaRPr>
          </a:p>
        </p:txBody>
      </p:sp>
      <p:sp>
        <p:nvSpPr>
          <p:cNvPr id="11" name="Freeform: Shape 8">
            <a:extLst>
              <a:ext uri="{FF2B5EF4-FFF2-40B4-BE49-F238E27FC236}">
                <a16:creationId xmlns:a16="http://schemas.microsoft.com/office/drawing/2014/main" id="{4F74D28C-3268-4E35-8EE1-D92CB4A85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364A497B-9417-4BC1-FA0E-D0C24EE1BD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024" r="28565"/>
          <a:stretch/>
        </p:blipFill>
        <p:spPr>
          <a:xfrm>
            <a:off x="20" y="10"/>
            <a:ext cx="6024134" cy="6857990"/>
          </a:xfrm>
          <a:custGeom>
            <a:avLst/>
            <a:gdLst/>
            <a:ahLst/>
            <a:cxnLst/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2CA064-869F-32F1-3D8F-21F46069F5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66800" y="3365871"/>
            <a:ext cx="5272184" cy="323812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000" dirty="0" err="1">
                <a:latin typeface="Arial Nova"/>
                <a:ea typeface="+mn-lt"/>
                <a:cs typeface="+mn-lt"/>
              </a:rPr>
              <a:t>Em</a:t>
            </a:r>
            <a:r>
              <a:rPr lang="en-US" sz="2000" dirty="0">
                <a:latin typeface="Arial Nova"/>
                <a:ea typeface="+mn-lt"/>
                <a:cs typeface="+mn-lt"/>
              </a:rPr>
              <a:t> 1948,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anos</a:t>
            </a:r>
            <a:r>
              <a:rPr lang="en-US" sz="2000" dirty="0">
                <a:latin typeface="Arial Nova"/>
                <a:ea typeface="+mn-lt"/>
                <a:cs typeface="+mn-lt"/>
              </a:rPr>
              <a:t>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depois</a:t>
            </a:r>
            <a:r>
              <a:rPr lang="en-US" sz="2000" dirty="0">
                <a:latin typeface="Arial Nova"/>
                <a:ea typeface="+mn-lt"/>
                <a:cs typeface="+mn-lt"/>
              </a:rPr>
              <a:t> da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saída</a:t>
            </a:r>
            <a:r>
              <a:rPr lang="en-US" sz="2000" dirty="0">
                <a:latin typeface="Arial Nova"/>
                <a:ea typeface="+mn-lt"/>
                <a:cs typeface="+mn-lt"/>
              </a:rPr>
              <a:t> do Império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Britânico</a:t>
            </a:r>
            <a:r>
              <a:rPr lang="en-US" sz="2000" dirty="0">
                <a:latin typeface="Arial Nova"/>
                <a:ea typeface="+mn-lt"/>
                <a:cs typeface="+mn-lt"/>
              </a:rPr>
              <a:t> da África do Sul, o Partido Nacional (National Party)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chegou</a:t>
            </a:r>
            <a:r>
              <a:rPr lang="en-US" sz="2000" dirty="0">
                <a:latin typeface="Arial Nova"/>
                <a:ea typeface="+mn-lt"/>
                <a:cs typeface="+mn-lt"/>
              </a:rPr>
              <a:t>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ao</a:t>
            </a:r>
            <a:r>
              <a:rPr lang="en-US" sz="2000" dirty="0">
                <a:latin typeface="Arial Nova"/>
                <a:ea typeface="+mn-lt"/>
                <a:cs typeface="+mn-lt"/>
              </a:rPr>
              <a:t>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poder</a:t>
            </a:r>
            <a:r>
              <a:rPr lang="en-US" sz="2000" dirty="0">
                <a:latin typeface="Arial Nova"/>
                <a:ea typeface="+mn-lt"/>
                <a:cs typeface="+mn-lt"/>
              </a:rPr>
              <a:t>,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estabelecendo</a:t>
            </a:r>
            <a:r>
              <a:rPr lang="en-US" sz="2000" dirty="0">
                <a:latin typeface="Arial Nova"/>
                <a:ea typeface="+mn-lt"/>
                <a:cs typeface="+mn-lt"/>
              </a:rPr>
              <a:t> a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política</a:t>
            </a:r>
            <a:r>
              <a:rPr lang="en-US" sz="2000" dirty="0">
                <a:latin typeface="Arial Nova"/>
                <a:ea typeface="+mn-lt"/>
                <a:cs typeface="+mn-lt"/>
              </a:rPr>
              <a:t> do apartheid, que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segregava</a:t>
            </a:r>
            <a:r>
              <a:rPr lang="en-US" sz="2000" dirty="0">
                <a:latin typeface="Arial Nova"/>
                <a:ea typeface="+mn-lt"/>
                <a:cs typeface="+mn-lt"/>
              </a:rPr>
              <a:t>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os</a:t>
            </a:r>
            <a:r>
              <a:rPr lang="en-US" sz="2000" dirty="0">
                <a:latin typeface="Arial Nova"/>
                <a:ea typeface="+mn-lt"/>
                <a:cs typeface="+mn-lt"/>
              </a:rPr>
              <a:t>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indivíduos</a:t>
            </a:r>
            <a:r>
              <a:rPr lang="en-US" sz="2000" dirty="0">
                <a:latin typeface="Arial Nova"/>
                <a:ea typeface="+mn-lt"/>
                <a:cs typeface="+mn-lt"/>
              </a:rPr>
              <a:t> pela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cor</a:t>
            </a:r>
            <a:r>
              <a:rPr lang="en-US" sz="2000" dirty="0">
                <a:latin typeface="Arial Nova"/>
                <a:ea typeface="+mn-lt"/>
                <a:cs typeface="+mn-lt"/>
              </a:rPr>
              <a:t> de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pele</a:t>
            </a:r>
            <a:r>
              <a:rPr lang="en-US" sz="2000" dirty="0">
                <a:latin typeface="Arial Nova"/>
                <a:ea typeface="+mn-lt"/>
                <a:cs typeface="+mn-lt"/>
              </a:rPr>
              <a:t> de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uma</a:t>
            </a:r>
            <a:r>
              <a:rPr lang="en-US" sz="2000" dirty="0">
                <a:latin typeface="Arial Nova"/>
                <a:ea typeface="+mn-lt"/>
                <a:cs typeface="+mn-lt"/>
              </a:rPr>
              <a:t> forma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autoritária</a:t>
            </a:r>
            <a:r>
              <a:rPr lang="en-US" sz="2000" dirty="0">
                <a:latin typeface="Arial Nova"/>
                <a:ea typeface="+mn-lt"/>
                <a:cs typeface="+mn-lt"/>
              </a:rPr>
              <a:t>.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Os</a:t>
            </a:r>
            <a:r>
              <a:rPr lang="en-US" sz="2000" dirty="0">
                <a:latin typeface="Arial Nova"/>
                <a:ea typeface="+mn-lt"/>
                <a:cs typeface="+mn-lt"/>
              </a:rPr>
              <a:t> negros sempre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eram</a:t>
            </a:r>
            <a:r>
              <a:rPr lang="en-US" sz="2000" dirty="0">
                <a:latin typeface="Arial Nova"/>
                <a:ea typeface="+mn-lt"/>
                <a:cs typeface="+mn-lt"/>
              </a:rPr>
              <a:t>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submetidos</a:t>
            </a:r>
            <a:r>
              <a:rPr lang="en-US" sz="2000" dirty="0">
                <a:latin typeface="Arial Nova"/>
                <a:ea typeface="+mn-lt"/>
                <a:cs typeface="+mn-lt"/>
              </a:rPr>
              <a:t> à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serviços</a:t>
            </a:r>
            <a:r>
              <a:rPr lang="en-US" sz="2000" dirty="0">
                <a:latin typeface="Arial Nova"/>
                <a:ea typeface="+mn-lt"/>
                <a:cs typeface="+mn-lt"/>
              </a:rPr>
              <a:t>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piores</a:t>
            </a:r>
            <a:r>
              <a:rPr lang="en-US" sz="2000" dirty="0">
                <a:latin typeface="Arial Nova"/>
                <a:ea typeface="+mn-lt"/>
                <a:cs typeface="+mn-lt"/>
              </a:rPr>
              <a:t> do que a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minoria</a:t>
            </a:r>
            <a:r>
              <a:rPr lang="en-US" sz="2000" dirty="0">
                <a:latin typeface="Arial Nova"/>
                <a:ea typeface="+mn-lt"/>
                <a:cs typeface="+mn-lt"/>
              </a:rPr>
              <a:t>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branca</a:t>
            </a:r>
            <a:r>
              <a:rPr lang="en-US" sz="2000" dirty="0">
                <a:latin typeface="Arial Nova"/>
                <a:ea typeface="+mn-lt"/>
                <a:cs typeface="+mn-lt"/>
              </a:rPr>
              <a:t> do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país</a:t>
            </a:r>
            <a:r>
              <a:rPr lang="en-US" sz="2000" dirty="0">
                <a:latin typeface="Arial Nova"/>
                <a:ea typeface="+mn-lt"/>
                <a:cs typeface="+mn-lt"/>
              </a:rPr>
              <a:t>,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ganhando</a:t>
            </a:r>
            <a:r>
              <a:rPr lang="en-US" sz="2000" dirty="0">
                <a:latin typeface="Arial Nova"/>
                <a:ea typeface="+mn-lt"/>
                <a:cs typeface="+mn-lt"/>
              </a:rPr>
              <a:t> um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salário</a:t>
            </a:r>
            <a:r>
              <a:rPr lang="en-US" sz="2000" dirty="0">
                <a:latin typeface="Arial Nova"/>
                <a:ea typeface="+mn-lt"/>
                <a:cs typeface="+mn-lt"/>
              </a:rPr>
              <a:t>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gigantescamente</a:t>
            </a:r>
            <a:r>
              <a:rPr lang="en-US" sz="2000" dirty="0">
                <a:latin typeface="Arial Nova"/>
                <a:ea typeface="+mn-lt"/>
                <a:cs typeface="+mn-lt"/>
              </a:rPr>
              <a:t>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menor</a:t>
            </a:r>
            <a:r>
              <a:rPr lang="en-US" sz="2000" dirty="0">
                <a:latin typeface="Arial Nova"/>
                <a:ea typeface="+mn-lt"/>
                <a:cs typeface="+mn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224353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picture containing outdoor, mountain, sky, nature&#10;&#10;Description automatically generated">
            <a:extLst>
              <a:ext uri="{FF2B5EF4-FFF2-40B4-BE49-F238E27FC236}">
                <a16:creationId xmlns:a16="http://schemas.microsoft.com/office/drawing/2014/main" id="{2358F82E-9BED-0486-09D2-2877844E19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02" r="1" b="1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9" name="Freeform: Shape 8">
            <a:extLst>
              <a:ext uri="{FF2B5EF4-FFF2-40B4-BE49-F238E27FC236}">
                <a16:creationId xmlns:a16="http://schemas.microsoft.com/office/drawing/2014/main" id="{5E8D2E83-FB3A-40E7-A9E5-7AB389D612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23809"/>
            <a:ext cx="11016943" cy="2262375"/>
          </a:xfrm>
          <a:custGeom>
            <a:avLst/>
            <a:gdLst>
              <a:gd name="connsiteX0" fmla="*/ 0 w 11016943"/>
              <a:gd name="connsiteY0" fmla="*/ 0 h 2262375"/>
              <a:gd name="connsiteX1" fmla="*/ 9969166 w 11016943"/>
              <a:gd name="connsiteY1" fmla="*/ 0 h 2262375"/>
              <a:gd name="connsiteX2" fmla="*/ 11016943 w 11016943"/>
              <a:gd name="connsiteY2" fmla="*/ 2262375 h 2262375"/>
              <a:gd name="connsiteX3" fmla="*/ 4942050 w 11016943"/>
              <a:gd name="connsiteY3" fmla="*/ 2262375 h 2262375"/>
              <a:gd name="connsiteX4" fmla="*/ 4582160 w 11016943"/>
              <a:gd name="connsiteY4" fmla="*/ 2262375 h 2262375"/>
              <a:gd name="connsiteX5" fmla="*/ 0 w 11016943"/>
              <a:gd name="connsiteY5" fmla="*/ 2262375 h 2262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016943" h="2262375">
                <a:moveTo>
                  <a:pt x="0" y="0"/>
                </a:moveTo>
                <a:lnTo>
                  <a:pt x="9969166" y="0"/>
                </a:lnTo>
                <a:lnTo>
                  <a:pt x="11016943" y="2262375"/>
                </a:lnTo>
                <a:lnTo>
                  <a:pt x="4942050" y="2262375"/>
                </a:lnTo>
                <a:lnTo>
                  <a:pt x="4582160" y="2262375"/>
                </a:lnTo>
                <a:lnTo>
                  <a:pt x="0" y="2262375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705309-8858-7678-BA59-6D68D81DF0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8617" y="4185749"/>
            <a:ext cx="6655216" cy="622836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rgbClr val="FFC000"/>
                </a:solidFill>
                <a:latin typeface="Dubai"/>
                <a:cs typeface="Calibri Light"/>
              </a:rPr>
              <a:t>THE CASCADES</a:t>
            </a:r>
            <a:endParaRPr lang="en-US" b="1">
              <a:solidFill>
                <a:srgbClr val="FFC000"/>
              </a:solidFill>
              <a:latin typeface="Dubai"/>
              <a:cs typeface="Dubai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2FC82A-2D15-FA8B-C50D-6F50CC80D6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0952" y="4913365"/>
            <a:ext cx="9565028" cy="124924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pt-BR" sz="2000" dirty="0">
                <a:latin typeface="Arial Nova"/>
              </a:rPr>
              <a:t>O  The </a:t>
            </a:r>
            <a:r>
              <a:rPr lang="pt-BR" sz="2000" dirty="0" err="1">
                <a:latin typeface="Arial Nova"/>
              </a:rPr>
              <a:t>Cascades</a:t>
            </a:r>
            <a:r>
              <a:rPr lang="pt-BR" sz="2000" dirty="0">
                <a:latin typeface="Arial Nova"/>
              </a:rPr>
              <a:t> foi o segundo hotel a ser construído no Sun City, ele foi inaugurado em 1982 e pode ser uma boa opção para aqueles que querem viver um pouco do luxo sem precisar pagar muito caro por isso.</a:t>
            </a:r>
            <a:endParaRPr lang="pt-BR" sz="2000">
              <a:latin typeface="Arial Nova"/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250628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39B0DD95-1625-D010-90E4-0BC3847EBD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45" r="8667" b="1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9" name="Freeform: Shape 8">
            <a:extLst>
              <a:ext uri="{FF2B5EF4-FFF2-40B4-BE49-F238E27FC236}">
                <a16:creationId xmlns:a16="http://schemas.microsoft.com/office/drawing/2014/main" id="{5E8D2E83-FB3A-40E7-A9E5-7AB389D612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23809"/>
            <a:ext cx="11016943" cy="2262375"/>
          </a:xfrm>
          <a:custGeom>
            <a:avLst/>
            <a:gdLst>
              <a:gd name="connsiteX0" fmla="*/ 0 w 11016943"/>
              <a:gd name="connsiteY0" fmla="*/ 0 h 2262375"/>
              <a:gd name="connsiteX1" fmla="*/ 9969166 w 11016943"/>
              <a:gd name="connsiteY1" fmla="*/ 0 h 2262375"/>
              <a:gd name="connsiteX2" fmla="*/ 11016943 w 11016943"/>
              <a:gd name="connsiteY2" fmla="*/ 2262375 h 2262375"/>
              <a:gd name="connsiteX3" fmla="*/ 4942050 w 11016943"/>
              <a:gd name="connsiteY3" fmla="*/ 2262375 h 2262375"/>
              <a:gd name="connsiteX4" fmla="*/ 4582160 w 11016943"/>
              <a:gd name="connsiteY4" fmla="*/ 2262375 h 2262375"/>
              <a:gd name="connsiteX5" fmla="*/ 0 w 11016943"/>
              <a:gd name="connsiteY5" fmla="*/ 2262375 h 2262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016943" h="2262375">
                <a:moveTo>
                  <a:pt x="0" y="0"/>
                </a:moveTo>
                <a:lnTo>
                  <a:pt x="9969166" y="0"/>
                </a:lnTo>
                <a:lnTo>
                  <a:pt x="11016943" y="2262375"/>
                </a:lnTo>
                <a:lnTo>
                  <a:pt x="4942050" y="2262375"/>
                </a:lnTo>
                <a:lnTo>
                  <a:pt x="4582160" y="2262375"/>
                </a:lnTo>
                <a:lnTo>
                  <a:pt x="0" y="2262375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BEB445-C6FF-EA92-1640-D8D0C7965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7283" y="4242193"/>
            <a:ext cx="6245994" cy="622836"/>
          </a:xfrm>
        </p:spPr>
        <p:txBody>
          <a:bodyPr>
            <a:noAutofit/>
          </a:bodyPr>
          <a:lstStyle/>
          <a:p>
            <a:r>
              <a:rPr lang="en-US" sz="4800" b="1" dirty="0">
                <a:solidFill>
                  <a:srgbClr val="FFC000"/>
                </a:solidFill>
                <a:latin typeface="Dubai"/>
                <a:cs typeface="Calibri Light"/>
              </a:rPr>
              <a:t>CABANAS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82217E-C09A-05A5-A870-F020CC1285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397" y="4941588"/>
            <a:ext cx="9677916" cy="124924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pt-BR" sz="2000" dirty="0">
                <a:latin typeface="Arial Nova"/>
              </a:rPr>
              <a:t>O Cabanas é a opção mais barata para quem quer ficar hospedado dentro do Sun City, sendo uma excelente opção para quem está com o orçamento mais apertado. Entretanto, sua concorrência também é, por consequência, muito grande.</a:t>
            </a:r>
            <a:br>
              <a:rPr lang="pt-BR" sz="2000" dirty="0">
                <a:latin typeface="Arial Nova"/>
              </a:rPr>
            </a:br>
            <a:r>
              <a:rPr lang="pt-BR" sz="2000" dirty="0">
                <a:latin typeface="Arial Nova"/>
              </a:rPr>
              <a:t>O preço para ficar hospedado no Cabanas é a partir de R$300.</a:t>
            </a:r>
            <a:r>
              <a:rPr lang="pt-BR" sz="2000" b="1" dirty="0">
                <a:latin typeface="Arial Nova"/>
                <a:ea typeface="+mn-lt"/>
                <a:cs typeface="+mn-lt"/>
              </a:rPr>
              <a:t> </a:t>
            </a:r>
            <a:endParaRPr lang="en-US" sz="2000">
              <a:latin typeface="Arial Nova"/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669638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18406F-2E66-69C6-4716-7A1A3D81CE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5400" b="1" dirty="0">
                <a:solidFill>
                  <a:srgbClr val="FFC000"/>
                </a:solidFill>
                <a:latin typeface="Dubai"/>
                <a:cs typeface="Calibri Light"/>
              </a:rPr>
              <a:t>THE PALACE</a:t>
            </a: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943C30-F01F-E4EE-5717-BB1C8F5CAC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>
              <a:buNone/>
            </a:pPr>
            <a:r>
              <a:rPr lang="pt-BR" sz="2000" dirty="0">
                <a:latin typeface="Arial Nova"/>
              </a:rPr>
              <a:t>Foi com esse hotel que o Sun City entrou para história, o The Palace foi o primeiro hotel 6 estrelas do mundo, dando ainda mais visibilidade para o grande complexo.</a:t>
            </a:r>
            <a:br>
              <a:rPr lang="pt-BR" sz="2000" dirty="0">
                <a:latin typeface="Arial Nova"/>
              </a:rPr>
            </a:br>
            <a:r>
              <a:rPr lang="pt-BR" sz="2000" dirty="0">
                <a:latin typeface="Arial Nova"/>
              </a:rPr>
              <a:t>O hotel é icônico, conhecido por ter hospedado celebridades como Madonna, Michael Jackson, Frank Sinatra, Elton </a:t>
            </a:r>
            <a:r>
              <a:rPr lang="pt-BR" sz="2000" dirty="0" err="1">
                <a:latin typeface="Arial Nova"/>
              </a:rPr>
              <a:t>Jhon</a:t>
            </a:r>
            <a:r>
              <a:rPr lang="pt-BR" sz="2000" dirty="0">
                <a:latin typeface="Arial Nova"/>
              </a:rPr>
              <a:t>, nossa querida Glória Maria e muitos outros famosos de todo o mundo.</a:t>
            </a:r>
            <a:endParaRPr lang="en-US" sz="2000" dirty="0">
              <a:latin typeface="Arial Nova"/>
              <a:ea typeface="+mn-lt"/>
              <a:cs typeface="+mn-lt"/>
            </a:endParaRP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F4A3272D-62BE-3737-8848-6D23B981A1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865" r="12907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9816782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0E3FE5-173B-88B2-6F62-860AC086B3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586933"/>
            <a:ext cx="3806689" cy="1718936"/>
          </a:xfrm>
        </p:spPr>
        <p:txBody>
          <a:bodyPr>
            <a:normAutofit/>
          </a:bodyPr>
          <a:lstStyle/>
          <a:p>
            <a:r>
              <a:rPr lang="en-US" sz="4800" b="1" dirty="0">
                <a:solidFill>
                  <a:srgbClr val="FFC000"/>
                </a:solidFill>
                <a:latin typeface="Dubai"/>
                <a:cs typeface="Calibri Light"/>
              </a:rPr>
              <a:t>SALÃO PRINCIPAL</a:t>
            </a:r>
            <a:endParaRPr lang="en-US" sz="4800" b="1">
              <a:solidFill>
                <a:srgbClr val="FFC000"/>
              </a:solidFill>
              <a:latin typeface="Dubai"/>
              <a:cs typeface="Dubai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56EB07-0FBD-8E67-81FF-94DDFF650B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847622"/>
            <a:ext cx="3651466" cy="378541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pt-BR" sz="2000" dirty="0">
                <a:latin typeface="Arial Nova"/>
              </a:rPr>
              <a:t>O salão principal tem uma cúpula muito bonita, feita a mão por artistas da época, no chão você encontra mosaicos de animais da selva africana. No teto lustres gigantescos com cristais se destacam por sua grandiosidade. Quase tudo é feito em mármore.</a:t>
            </a:r>
            <a:endParaRPr lang="en-US" sz="2000">
              <a:latin typeface="Arial Nova"/>
              <a:ea typeface="+mn-lt"/>
              <a:cs typeface="+mn-lt"/>
            </a:endParaRPr>
          </a:p>
        </p:txBody>
      </p:sp>
      <p:pic>
        <p:nvPicPr>
          <p:cNvPr id="4" name="Picture 4" descr="A picture containing indoor&#10;&#10;Description automatically generated">
            <a:extLst>
              <a:ext uri="{FF2B5EF4-FFF2-40B4-BE49-F238E27FC236}">
                <a16:creationId xmlns:a16="http://schemas.microsoft.com/office/drawing/2014/main" id="{086C81AB-0DDC-AF6E-4E29-5662DF743D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535" r="7865"/>
          <a:stretch/>
        </p:blipFill>
        <p:spPr>
          <a:xfrm>
            <a:off x="4639056" y="10"/>
            <a:ext cx="7552944" cy="685799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1557179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7">
            <a:extLst>
              <a:ext uri="{FF2B5EF4-FFF2-40B4-BE49-F238E27FC236}">
                <a16:creationId xmlns:a16="http://schemas.microsoft.com/office/drawing/2014/main" id="{33CD251C-A887-4D2F-925B-FC0971985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325031-E797-3C08-FA69-EA283BB83A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200" y="1567843"/>
            <a:ext cx="3712224" cy="3714496"/>
          </a:xfrm>
        </p:spPr>
        <p:txBody>
          <a:bodyPr anchor="ctr">
            <a:normAutofit/>
          </a:bodyPr>
          <a:lstStyle/>
          <a:p>
            <a:r>
              <a:rPr lang="en-US" sz="6000" b="1" dirty="0">
                <a:solidFill>
                  <a:srgbClr val="FFC000"/>
                </a:solidFill>
                <a:latin typeface="Dubai"/>
                <a:cs typeface="Calibri Light"/>
              </a:rPr>
              <a:t>QUARTOS</a:t>
            </a:r>
            <a:endParaRPr lang="en-US" sz="6000" b="1">
              <a:solidFill>
                <a:srgbClr val="FFC000"/>
              </a:solidFill>
              <a:latin typeface="Dubai"/>
              <a:cs typeface="Dubai"/>
            </a:endParaRPr>
          </a:p>
        </p:txBody>
      </p:sp>
      <p:grpSp>
        <p:nvGrpSpPr>
          <p:cNvPr id="17" name="Group 9">
            <a:extLst>
              <a:ext uri="{FF2B5EF4-FFF2-40B4-BE49-F238E27FC236}">
                <a16:creationId xmlns:a16="http://schemas.microsoft.com/office/drawing/2014/main" id="{2C3846A5-A498-4C9E-B4DC-13532657D7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35506" y="643467"/>
            <a:ext cx="1128382" cy="847206"/>
            <a:chOff x="8183879" y="1000124"/>
            <a:chExt cx="1562267" cy="1172973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8A845FC1-FE68-40DE-B785-AA0F3DBD6F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83879" y="1348782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C26048ED-7A92-4694-A168-2C6C5C0D63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83979" y="1000124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9" name="Freeform: Shape 13">
            <a:extLst>
              <a:ext uri="{FF2B5EF4-FFF2-40B4-BE49-F238E27FC236}">
                <a16:creationId xmlns:a16="http://schemas.microsoft.com/office/drawing/2014/main" id="{662A3FAA-D056-4098-8115-EA61EAF068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7645" y="839534"/>
            <a:ext cx="6781601" cy="5652388"/>
          </a:xfrm>
          <a:custGeom>
            <a:avLst/>
            <a:gdLst>
              <a:gd name="connsiteX0" fmla="*/ 2768595 w 4574113"/>
              <a:gd name="connsiteY0" fmla="*/ 2476119 h 3812472"/>
              <a:gd name="connsiteX1" fmla="*/ 3374676 w 4574113"/>
              <a:gd name="connsiteY1" fmla="*/ 2476119 h 3812472"/>
              <a:gd name="connsiteX2" fmla="*/ 3403209 w 4574113"/>
              <a:gd name="connsiteY2" fmla="*/ 2479909 h 3812472"/>
              <a:gd name="connsiteX3" fmla="*/ 3422833 w 4574113"/>
              <a:gd name="connsiteY3" fmla="*/ 2488137 h 3812472"/>
              <a:gd name="connsiteX4" fmla="*/ 3410840 w 4574113"/>
              <a:gd name="connsiteY4" fmla="*/ 2508879 h 3812472"/>
              <a:gd name="connsiteX5" fmla="*/ 2985934 w 4574113"/>
              <a:gd name="connsiteY5" fmla="*/ 3243764 h 3812472"/>
              <a:gd name="connsiteX6" fmla="*/ 2732784 w 4574113"/>
              <a:gd name="connsiteY6" fmla="*/ 3390890 h 3812472"/>
              <a:gd name="connsiteX7" fmla="*/ 2529297 w 4574113"/>
              <a:gd name="connsiteY7" fmla="*/ 3390890 h 3812472"/>
              <a:gd name="connsiteX8" fmla="*/ 2505559 w 4574113"/>
              <a:gd name="connsiteY8" fmla="*/ 3390890 h 3812472"/>
              <a:gd name="connsiteX9" fmla="*/ 2482907 w 4574113"/>
              <a:gd name="connsiteY9" fmla="*/ 3351884 h 3812472"/>
              <a:gd name="connsiteX10" fmla="*/ 2371959 w 4574113"/>
              <a:gd name="connsiteY10" fmla="*/ 3160822 h 3812472"/>
              <a:gd name="connsiteX11" fmla="*/ 2371959 w 4574113"/>
              <a:gd name="connsiteY11" fmla="*/ 3053878 h 3812472"/>
              <a:gd name="connsiteX12" fmla="*/ 2675654 w 4574113"/>
              <a:gd name="connsiteY12" fmla="*/ 2530895 h 3812472"/>
              <a:gd name="connsiteX13" fmla="*/ 2768595 w 4574113"/>
              <a:gd name="connsiteY13" fmla="*/ 2476119 h 3812472"/>
              <a:gd name="connsiteX14" fmla="*/ 3909778 w 4574113"/>
              <a:gd name="connsiteY14" fmla="*/ 676847 h 3812472"/>
              <a:gd name="connsiteX15" fmla="*/ 4305516 w 4574113"/>
              <a:gd name="connsiteY15" fmla="*/ 676847 h 3812472"/>
              <a:gd name="connsiteX16" fmla="*/ 4367056 w 4574113"/>
              <a:gd name="connsiteY16" fmla="*/ 712612 h 3812472"/>
              <a:gd name="connsiteX17" fmla="*/ 4564498 w 4574113"/>
              <a:gd name="connsiteY17" fmla="*/ 1054092 h 3812472"/>
              <a:gd name="connsiteX18" fmla="*/ 4564498 w 4574113"/>
              <a:gd name="connsiteY18" fmla="*/ 1123921 h 3812472"/>
              <a:gd name="connsiteX19" fmla="*/ 4367056 w 4574113"/>
              <a:gd name="connsiteY19" fmla="*/ 1465401 h 3812472"/>
              <a:gd name="connsiteX20" fmla="*/ 4305516 w 4574113"/>
              <a:gd name="connsiteY20" fmla="*/ 1501167 h 3812472"/>
              <a:gd name="connsiteX21" fmla="*/ 3909778 w 4574113"/>
              <a:gd name="connsiteY21" fmla="*/ 1501167 h 3812472"/>
              <a:gd name="connsiteX22" fmla="*/ 3849091 w 4574113"/>
              <a:gd name="connsiteY22" fmla="*/ 1465401 h 3812472"/>
              <a:gd name="connsiteX23" fmla="*/ 3650795 w 4574113"/>
              <a:gd name="connsiteY23" fmla="*/ 1123921 h 3812472"/>
              <a:gd name="connsiteX24" fmla="*/ 3650795 w 4574113"/>
              <a:gd name="connsiteY24" fmla="*/ 1054092 h 3812472"/>
              <a:gd name="connsiteX25" fmla="*/ 3849091 w 4574113"/>
              <a:gd name="connsiteY25" fmla="*/ 712612 h 3812472"/>
              <a:gd name="connsiteX26" fmla="*/ 3909778 w 4574113"/>
              <a:gd name="connsiteY26" fmla="*/ 676847 h 3812472"/>
              <a:gd name="connsiteX27" fmla="*/ 1104892 w 4574113"/>
              <a:gd name="connsiteY27" fmla="*/ 0 h 3812472"/>
              <a:gd name="connsiteX28" fmla="*/ 2732784 w 4574113"/>
              <a:gd name="connsiteY28" fmla="*/ 0 h 3812472"/>
              <a:gd name="connsiteX29" fmla="*/ 2985934 w 4574113"/>
              <a:gd name="connsiteY29" fmla="*/ 147125 h 3812472"/>
              <a:gd name="connsiteX30" fmla="*/ 3798122 w 4574113"/>
              <a:gd name="connsiteY30" fmla="*/ 1551823 h 3812472"/>
              <a:gd name="connsiteX31" fmla="*/ 3798122 w 4574113"/>
              <a:gd name="connsiteY31" fmla="*/ 1839068 h 3812472"/>
              <a:gd name="connsiteX32" fmla="*/ 3496551 w 4574113"/>
              <a:gd name="connsiteY32" fmla="*/ 2360642 h 3812472"/>
              <a:gd name="connsiteX33" fmla="*/ 3471135 w 4574113"/>
              <a:gd name="connsiteY33" fmla="*/ 2404597 h 3812472"/>
              <a:gd name="connsiteX34" fmla="*/ 3472029 w 4574113"/>
              <a:gd name="connsiteY34" fmla="*/ 2404972 h 3812472"/>
              <a:gd name="connsiteX35" fmla="*/ 3516881 w 4574113"/>
              <a:gd name="connsiteY35" fmla="*/ 2450209 h 3812472"/>
              <a:gd name="connsiteX36" fmla="*/ 3857970 w 4574113"/>
              <a:gd name="connsiteY36" fmla="*/ 3040131 h 3812472"/>
              <a:gd name="connsiteX37" fmla="*/ 3857970 w 4574113"/>
              <a:gd name="connsiteY37" fmla="*/ 3160764 h 3812472"/>
              <a:gd name="connsiteX38" fmla="*/ 3516881 w 4574113"/>
              <a:gd name="connsiteY38" fmla="*/ 3750684 h 3812472"/>
              <a:gd name="connsiteX39" fmla="*/ 3410567 w 4574113"/>
              <a:gd name="connsiteY39" fmla="*/ 3812472 h 3812472"/>
              <a:gd name="connsiteX40" fmla="*/ 2726911 w 4574113"/>
              <a:gd name="connsiteY40" fmla="*/ 3812472 h 3812472"/>
              <a:gd name="connsiteX41" fmla="*/ 2622074 w 4574113"/>
              <a:gd name="connsiteY41" fmla="*/ 3750684 h 3812472"/>
              <a:gd name="connsiteX42" fmla="*/ 2438330 w 4574113"/>
              <a:gd name="connsiteY42" fmla="*/ 3434265 h 3812472"/>
              <a:gd name="connsiteX43" fmla="*/ 2417573 w 4574113"/>
              <a:gd name="connsiteY43" fmla="*/ 3398519 h 3812472"/>
              <a:gd name="connsiteX44" fmla="*/ 2433905 w 4574113"/>
              <a:gd name="connsiteY44" fmla="*/ 3398519 h 3812472"/>
              <a:gd name="connsiteX45" fmla="*/ 2511101 w 4574113"/>
              <a:gd name="connsiteY45" fmla="*/ 3398519 h 3812472"/>
              <a:gd name="connsiteX46" fmla="*/ 2544636 w 4574113"/>
              <a:gd name="connsiteY46" fmla="*/ 3456269 h 3812472"/>
              <a:gd name="connsiteX47" fmla="*/ 2672757 w 4574113"/>
              <a:gd name="connsiteY47" fmla="*/ 3676902 h 3812472"/>
              <a:gd name="connsiteX48" fmla="*/ 2765699 w 4574113"/>
              <a:gd name="connsiteY48" fmla="*/ 3731679 h 3812472"/>
              <a:gd name="connsiteX49" fmla="*/ 3371780 w 4574113"/>
              <a:gd name="connsiteY49" fmla="*/ 3731679 h 3812472"/>
              <a:gd name="connsiteX50" fmla="*/ 3466029 w 4574113"/>
              <a:gd name="connsiteY50" fmla="*/ 3676902 h 3812472"/>
              <a:gd name="connsiteX51" fmla="*/ 3768415 w 4574113"/>
              <a:gd name="connsiteY51" fmla="*/ 3153920 h 3812472"/>
              <a:gd name="connsiteX52" fmla="*/ 3768415 w 4574113"/>
              <a:gd name="connsiteY52" fmla="*/ 3046975 h 3812472"/>
              <a:gd name="connsiteX53" fmla="*/ 3466029 w 4574113"/>
              <a:gd name="connsiteY53" fmla="*/ 2523992 h 3812472"/>
              <a:gd name="connsiteX54" fmla="*/ 3426268 w 4574113"/>
              <a:gd name="connsiteY54" fmla="*/ 2483888 h 3812472"/>
              <a:gd name="connsiteX55" fmla="*/ 3421667 w 4574113"/>
              <a:gd name="connsiteY55" fmla="*/ 2481960 h 3812472"/>
              <a:gd name="connsiteX56" fmla="*/ 3446331 w 4574113"/>
              <a:gd name="connsiteY56" fmla="*/ 2439303 h 3812472"/>
              <a:gd name="connsiteX57" fmla="*/ 3464674 w 4574113"/>
              <a:gd name="connsiteY57" fmla="*/ 2407578 h 3812472"/>
              <a:gd name="connsiteX58" fmla="*/ 3445649 w 4574113"/>
              <a:gd name="connsiteY58" fmla="*/ 2399601 h 3812472"/>
              <a:gd name="connsiteX59" fmla="*/ 3413464 w 4574113"/>
              <a:gd name="connsiteY59" fmla="*/ 2395325 h 3812472"/>
              <a:gd name="connsiteX60" fmla="*/ 2729808 w 4574113"/>
              <a:gd name="connsiteY60" fmla="*/ 2395325 h 3812472"/>
              <a:gd name="connsiteX61" fmla="*/ 2624971 w 4574113"/>
              <a:gd name="connsiteY61" fmla="*/ 2457112 h 3812472"/>
              <a:gd name="connsiteX62" fmla="*/ 2282405 w 4574113"/>
              <a:gd name="connsiteY62" fmla="*/ 3047034 h 3812472"/>
              <a:gd name="connsiteX63" fmla="*/ 2282405 w 4574113"/>
              <a:gd name="connsiteY63" fmla="*/ 3167666 h 3812472"/>
              <a:gd name="connsiteX64" fmla="*/ 2395478 w 4574113"/>
              <a:gd name="connsiteY64" fmla="*/ 3362386 h 3812472"/>
              <a:gd name="connsiteX65" fmla="*/ 2412031 w 4574113"/>
              <a:gd name="connsiteY65" fmla="*/ 3390890 h 3812472"/>
              <a:gd name="connsiteX66" fmla="*/ 2335350 w 4574113"/>
              <a:gd name="connsiteY66" fmla="*/ 3390890 h 3812472"/>
              <a:gd name="connsiteX67" fmla="*/ 1104892 w 4574113"/>
              <a:gd name="connsiteY67" fmla="*/ 3390890 h 3812472"/>
              <a:gd name="connsiteX68" fmla="*/ 855258 w 4574113"/>
              <a:gd name="connsiteY68" fmla="*/ 3243764 h 3812472"/>
              <a:gd name="connsiteX69" fmla="*/ 39555 w 4574113"/>
              <a:gd name="connsiteY69" fmla="*/ 1839068 h 3812472"/>
              <a:gd name="connsiteX70" fmla="*/ 39555 w 4574113"/>
              <a:gd name="connsiteY70" fmla="*/ 1551823 h 3812472"/>
              <a:gd name="connsiteX71" fmla="*/ 855258 w 4574113"/>
              <a:gd name="connsiteY71" fmla="*/ 147125 h 3812472"/>
              <a:gd name="connsiteX72" fmla="*/ 1104892 w 4574113"/>
              <a:gd name="connsiteY72" fmla="*/ 0 h 3812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4574113" h="3812472">
                <a:moveTo>
                  <a:pt x="2768595" y="2476119"/>
                </a:moveTo>
                <a:cubicBezTo>
                  <a:pt x="2768595" y="2476119"/>
                  <a:pt x="2768595" y="2476119"/>
                  <a:pt x="3374676" y="2476119"/>
                </a:cubicBezTo>
                <a:cubicBezTo>
                  <a:pt x="3384493" y="2476119"/>
                  <a:pt x="3394066" y="2477423"/>
                  <a:pt x="3403209" y="2479909"/>
                </a:cubicBezTo>
                <a:lnTo>
                  <a:pt x="3422833" y="2488137"/>
                </a:lnTo>
                <a:lnTo>
                  <a:pt x="3410840" y="2508879"/>
                </a:lnTo>
                <a:cubicBezTo>
                  <a:pt x="3302401" y="2696426"/>
                  <a:pt x="3163600" y="2936487"/>
                  <a:pt x="2985934" y="3243764"/>
                </a:cubicBezTo>
                <a:cubicBezTo>
                  <a:pt x="2933195" y="3334842"/>
                  <a:pt x="2838263" y="3390890"/>
                  <a:pt x="2732784" y="3390890"/>
                </a:cubicBezTo>
                <a:cubicBezTo>
                  <a:pt x="2732784" y="3390890"/>
                  <a:pt x="2732784" y="3390890"/>
                  <a:pt x="2529297" y="3390890"/>
                </a:cubicBezTo>
                <a:lnTo>
                  <a:pt x="2505559" y="3390890"/>
                </a:lnTo>
                <a:lnTo>
                  <a:pt x="2482907" y="3351884"/>
                </a:lnTo>
                <a:cubicBezTo>
                  <a:pt x="2451367" y="3297569"/>
                  <a:pt x="2414666" y="3234367"/>
                  <a:pt x="2371959" y="3160822"/>
                </a:cubicBezTo>
                <a:cubicBezTo>
                  <a:pt x="2352324" y="3128217"/>
                  <a:pt x="2352324" y="3086483"/>
                  <a:pt x="2371959" y="3053878"/>
                </a:cubicBezTo>
                <a:cubicBezTo>
                  <a:pt x="2371959" y="3053878"/>
                  <a:pt x="2371959" y="3053878"/>
                  <a:pt x="2675654" y="2530895"/>
                </a:cubicBezTo>
                <a:cubicBezTo>
                  <a:pt x="2693981" y="2496986"/>
                  <a:pt x="2730633" y="2476119"/>
                  <a:pt x="2768595" y="2476119"/>
                </a:cubicBezTo>
                <a:close/>
                <a:moveTo>
                  <a:pt x="3909778" y="676847"/>
                </a:moveTo>
                <a:cubicBezTo>
                  <a:pt x="3909778" y="676847"/>
                  <a:pt x="3909778" y="676847"/>
                  <a:pt x="4305516" y="676847"/>
                </a:cubicBezTo>
                <a:cubicBezTo>
                  <a:pt x="4331158" y="676847"/>
                  <a:pt x="4354235" y="690472"/>
                  <a:pt x="4367056" y="712612"/>
                </a:cubicBezTo>
                <a:cubicBezTo>
                  <a:pt x="4367056" y="712612"/>
                  <a:pt x="4367056" y="712612"/>
                  <a:pt x="4564498" y="1054092"/>
                </a:cubicBezTo>
                <a:cubicBezTo>
                  <a:pt x="4577319" y="1075382"/>
                  <a:pt x="4577319" y="1102632"/>
                  <a:pt x="4564498" y="1123921"/>
                </a:cubicBezTo>
                <a:cubicBezTo>
                  <a:pt x="4564498" y="1123921"/>
                  <a:pt x="4564498" y="1123921"/>
                  <a:pt x="4367056" y="1465401"/>
                </a:cubicBezTo>
                <a:cubicBezTo>
                  <a:pt x="4354235" y="1487542"/>
                  <a:pt x="4331158" y="1501167"/>
                  <a:pt x="4305516" y="1501167"/>
                </a:cubicBezTo>
                <a:cubicBezTo>
                  <a:pt x="4305516" y="1501167"/>
                  <a:pt x="4305516" y="1501167"/>
                  <a:pt x="3909778" y="1501167"/>
                </a:cubicBezTo>
                <a:cubicBezTo>
                  <a:pt x="3884990" y="1501167"/>
                  <a:pt x="3861058" y="1487542"/>
                  <a:pt x="3849091" y="1465401"/>
                </a:cubicBezTo>
                <a:cubicBezTo>
                  <a:pt x="3849091" y="1465401"/>
                  <a:pt x="3849091" y="1465401"/>
                  <a:pt x="3650795" y="1123921"/>
                </a:cubicBezTo>
                <a:cubicBezTo>
                  <a:pt x="3637974" y="1102632"/>
                  <a:pt x="3637974" y="1075382"/>
                  <a:pt x="3650795" y="1054092"/>
                </a:cubicBezTo>
                <a:cubicBezTo>
                  <a:pt x="3650795" y="1054092"/>
                  <a:pt x="3650795" y="1054092"/>
                  <a:pt x="3849091" y="712612"/>
                </a:cubicBezTo>
                <a:cubicBezTo>
                  <a:pt x="3861058" y="690472"/>
                  <a:pt x="3884990" y="676847"/>
                  <a:pt x="3909778" y="676847"/>
                </a:cubicBezTo>
                <a:close/>
                <a:moveTo>
                  <a:pt x="1104892" y="0"/>
                </a:moveTo>
                <a:cubicBezTo>
                  <a:pt x="1104892" y="0"/>
                  <a:pt x="1104892" y="0"/>
                  <a:pt x="2732784" y="0"/>
                </a:cubicBezTo>
                <a:cubicBezTo>
                  <a:pt x="2838263" y="0"/>
                  <a:pt x="2933195" y="56047"/>
                  <a:pt x="2985934" y="147125"/>
                </a:cubicBezTo>
                <a:cubicBezTo>
                  <a:pt x="2985934" y="147125"/>
                  <a:pt x="2985934" y="147125"/>
                  <a:pt x="3798122" y="1551823"/>
                </a:cubicBezTo>
                <a:cubicBezTo>
                  <a:pt x="3850862" y="1639397"/>
                  <a:pt x="3850862" y="1751493"/>
                  <a:pt x="3798122" y="1839068"/>
                </a:cubicBezTo>
                <a:cubicBezTo>
                  <a:pt x="3798122" y="1839068"/>
                  <a:pt x="3798122" y="1839068"/>
                  <a:pt x="3496551" y="2360642"/>
                </a:cubicBezTo>
                <a:lnTo>
                  <a:pt x="3471135" y="2404597"/>
                </a:lnTo>
                <a:lnTo>
                  <a:pt x="3472029" y="2404972"/>
                </a:lnTo>
                <a:cubicBezTo>
                  <a:pt x="3490302" y="2415638"/>
                  <a:pt x="3505806" y="2431084"/>
                  <a:pt x="3516881" y="2450209"/>
                </a:cubicBezTo>
                <a:cubicBezTo>
                  <a:pt x="3516881" y="2450209"/>
                  <a:pt x="3516881" y="2450209"/>
                  <a:pt x="3857970" y="3040131"/>
                </a:cubicBezTo>
                <a:cubicBezTo>
                  <a:pt x="3880120" y="3076909"/>
                  <a:pt x="3880120" y="3123985"/>
                  <a:pt x="3857970" y="3160764"/>
                </a:cubicBezTo>
                <a:cubicBezTo>
                  <a:pt x="3857970" y="3160764"/>
                  <a:pt x="3857970" y="3160764"/>
                  <a:pt x="3516881" y="3750684"/>
                </a:cubicBezTo>
                <a:cubicBezTo>
                  <a:pt x="3494732" y="3788933"/>
                  <a:pt x="3454864" y="3812472"/>
                  <a:pt x="3410567" y="3812472"/>
                </a:cubicBezTo>
                <a:cubicBezTo>
                  <a:pt x="3410567" y="3812472"/>
                  <a:pt x="3410567" y="3812472"/>
                  <a:pt x="2726911" y="3812472"/>
                </a:cubicBezTo>
                <a:cubicBezTo>
                  <a:pt x="2684090" y="3812472"/>
                  <a:pt x="2642747" y="3788933"/>
                  <a:pt x="2622074" y="3750684"/>
                </a:cubicBezTo>
                <a:cubicBezTo>
                  <a:pt x="2622074" y="3750684"/>
                  <a:pt x="2622074" y="3750684"/>
                  <a:pt x="2438330" y="3434265"/>
                </a:cubicBezTo>
                <a:lnTo>
                  <a:pt x="2417573" y="3398519"/>
                </a:lnTo>
                <a:lnTo>
                  <a:pt x="2433905" y="3398519"/>
                </a:lnTo>
                <a:lnTo>
                  <a:pt x="2511101" y="3398519"/>
                </a:lnTo>
                <a:lnTo>
                  <a:pt x="2544636" y="3456269"/>
                </a:lnTo>
                <a:cubicBezTo>
                  <a:pt x="2672757" y="3676902"/>
                  <a:pt x="2672757" y="3676902"/>
                  <a:pt x="2672757" y="3676902"/>
                </a:cubicBezTo>
                <a:cubicBezTo>
                  <a:pt x="2691084" y="3710811"/>
                  <a:pt x="2727737" y="3731679"/>
                  <a:pt x="2765699" y="3731679"/>
                </a:cubicBezTo>
                <a:cubicBezTo>
                  <a:pt x="3371780" y="3731679"/>
                  <a:pt x="3371780" y="3731679"/>
                  <a:pt x="3371780" y="3731679"/>
                </a:cubicBezTo>
                <a:cubicBezTo>
                  <a:pt x="3411050" y="3731679"/>
                  <a:pt x="3446394" y="3710811"/>
                  <a:pt x="3466029" y="3676902"/>
                </a:cubicBezTo>
                <a:cubicBezTo>
                  <a:pt x="3768415" y="3153920"/>
                  <a:pt x="3768415" y="3153920"/>
                  <a:pt x="3768415" y="3153920"/>
                </a:cubicBezTo>
                <a:cubicBezTo>
                  <a:pt x="3788051" y="3121314"/>
                  <a:pt x="3788051" y="3079580"/>
                  <a:pt x="3768415" y="3046975"/>
                </a:cubicBezTo>
                <a:cubicBezTo>
                  <a:pt x="3466029" y="2523992"/>
                  <a:pt x="3466029" y="2523992"/>
                  <a:pt x="3466029" y="2523992"/>
                </a:cubicBezTo>
                <a:cubicBezTo>
                  <a:pt x="3456211" y="2507037"/>
                  <a:pt x="3442467" y="2493343"/>
                  <a:pt x="3426268" y="2483888"/>
                </a:cubicBezTo>
                <a:lnTo>
                  <a:pt x="3421667" y="2481960"/>
                </a:lnTo>
                <a:lnTo>
                  <a:pt x="3446331" y="2439303"/>
                </a:lnTo>
                <a:lnTo>
                  <a:pt x="3464674" y="2407578"/>
                </a:lnTo>
                <a:lnTo>
                  <a:pt x="3445649" y="2399601"/>
                </a:lnTo>
                <a:cubicBezTo>
                  <a:pt x="3435335" y="2396796"/>
                  <a:pt x="3424538" y="2395325"/>
                  <a:pt x="3413464" y="2395325"/>
                </a:cubicBezTo>
                <a:cubicBezTo>
                  <a:pt x="2729808" y="2395325"/>
                  <a:pt x="2729808" y="2395325"/>
                  <a:pt x="2729808" y="2395325"/>
                </a:cubicBezTo>
                <a:cubicBezTo>
                  <a:pt x="2686987" y="2395325"/>
                  <a:pt x="2645644" y="2418863"/>
                  <a:pt x="2624971" y="2457112"/>
                </a:cubicBezTo>
                <a:cubicBezTo>
                  <a:pt x="2282405" y="3047034"/>
                  <a:pt x="2282405" y="3047034"/>
                  <a:pt x="2282405" y="3047034"/>
                </a:cubicBezTo>
                <a:cubicBezTo>
                  <a:pt x="2260256" y="3083811"/>
                  <a:pt x="2260256" y="3130887"/>
                  <a:pt x="2282405" y="3167666"/>
                </a:cubicBezTo>
                <a:cubicBezTo>
                  <a:pt x="2325225" y="3241406"/>
                  <a:pt x="2362693" y="3305929"/>
                  <a:pt x="2395478" y="3362386"/>
                </a:cubicBezTo>
                <a:lnTo>
                  <a:pt x="2412031" y="3390890"/>
                </a:lnTo>
                <a:lnTo>
                  <a:pt x="2335350" y="3390890"/>
                </a:lnTo>
                <a:cubicBezTo>
                  <a:pt x="2096889" y="3390890"/>
                  <a:pt x="1715352" y="3390890"/>
                  <a:pt x="1104892" y="3390890"/>
                </a:cubicBezTo>
                <a:cubicBezTo>
                  <a:pt x="1002929" y="3390890"/>
                  <a:pt x="904482" y="3334842"/>
                  <a:pt x="855258" y="3243764"/>
                </a:cubicBezTo>
                <a:cubicBezTo>
                  <a:pt x="855258" y="3243764"/>
                  <a:pt x="855258" y="3243764"/>
                  <a:pt x="39555" y="1839068"/>
                </a:cubicBezTo>
                <a:cubicBezTo>
                  <a:pt x="-13185" y="1751493"/>
                  <a:pt x="-13185" y="1639397"/>
                  <a:pt x="39555" y="1551823"/>
                </a:cubicBezTo>
                <a:cubicBezTo>
                  <a:pt x="39555" y="1551823"/>
                  <a:pt x="39555" y="1551823"/>
                  <a:pt x="855258" y="147125"/>
                </a:cubicBezTo>
                <a:cubicBezTo>
                  <a:pt x="904482" y="56047"/>
                  <a:pt x="1002929" y="0"/>
                  <a:pt x="1104892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E5C43B-E1BA-9B0C-833E-722474DCAD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493" y="1828051"/>
            <a:ext cx="3894161" cy="2657858"/>
          </a:xfrm>
        </p:spPr>
        <p:txBody>
          <a:bodyPr vert="horz" lIns="91440" tIns="45720" rIns="91440" bIns="45720" rtlCol="0" anchor="ctr">
            <a:noAutofit/>
          </a:bodyPr>
          <a:lstStyle/>
          <a:p>
            <a:pPr>
              <a:buNone/>
            </a:pPr>
            <a:endParaRPr lang="pt-BR" sz="2000" dirty="0">
              <a:solidFill>
                <a:schemeClr val="bg1"/>
              </a:solidFill>
              <a:latin typeface="Arial Nova"/>
              <a:ea typeface="+mn-lt"/>
              <a:cs typeface="+mn-lt"/>
            </a:endParaRPr>
          </a:p>
          <a:p>
            <a:pPr>
              <a:buNone/>
            </a:pPr>
            <a:r>
              <a:rPr lang="pt-BR" sz="2000" dirty="0">
                <a:solidFill>
                  <a:schemeClr val="bg1"/>
                </a:solidFill>
                <a:latin typeface="Arial Nova"/>
                <a:ea typeface="+mn-lt"/>
                <a:cs typeface="+mn-lt"/>
              </a:rPr>
              <a:t>   Todo o quarto possui carpete com imagens de animais. Abajures, sofá, mesa de vidro com cadeiras, mini bar, televisor de tela plana, cofre e espelhos são encontrados em seu interior.</a:t>
            </a:r>
            <a:endParaRPr lang="en-US" sz="2000">
              <a:solidFill>
                <a:schemeClr val="bg1"/>
              </a:solidFill>
              <a:latin typeface="Arial Nova"/>
              <a:ea typeface="+mn-lt"/>
              <a:cs typeface="+mn-lt"/>
            </a:endParaRPr>
          </a:p>
          <a:p>
            <a:pPr marL="0" indent="0">
              <a:buNone/>
            </a:pPr>
            <a:endParaRPr lang="en-US" sz="2000" dirty="0">
              <a:solidFill>
                <a:schemeClr val="bg1"/>
              </a:solidFill>
              <a:latin typeface="Arial Nova"/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7394839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C7BEAACE-CE1D-1464-0AA6-36567778E7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516" b="13498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4362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3D826384-53F6-3E34-13EE-1CC753513C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310" r="-1" b="6670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9" name="Freeform: Shape 8">
            <a:extLst>
              <a:ext uri="{FF2B5EF4-FFF2-40B4-BE49-F238E27FC236}">
                <a16:creationId xmlns:a16="http://schemas.microsoft.com/office/drawing/2014/main" id="{5E8D2E83-FB3A-40E7-A9E5-7AB389D612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23809"/>
            <a:ext cx="11016943" cy="2262375"/>
          </a:xfrm>
          <a:custGeom>
            <a:avLst/>
            <a:gdLst>
              <a:gd name="connsiteX0" fmla="*/ 0 w 11016943"/>
              <a:gd name="connsiteY0" fmla="*/ 0 h 2262375"/>
              <a:gd name="connsiteX1" fmla="*/ 9969166 w 11016943"/>
              <a:gd name="connsiteY1" fmla="*/ 0 h 2262375"/>
              <a:gd name="connsiteX2" fmla="*/ 11016943 w 11016943"/>
              <a:gd name="connsiteY2" fmla="*/ 2262375 h 2262375"/>
              <a:gd name="connsiteX3" fmla="*/ 4942050 w 11016943"/>
              <a:gd name="connsiteY3" fmla="*/ 2262375 h 2262375"/>
              <a:gd name="connsiteX4" fmla="*/ 4582160 w 11016943"/>
              <a:gd name="connsiteY4" fmla="*/ 2262375 h 2262375"/>
              <a:gd name="connsiteX5" fmla="*/ 0 w 11016943"/>
              <a:gd name="connsiteY5" fmla="*/ 2262375 h 2262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016943" h="2262375">
                <a:moveTo>
                  <a:pt x="0" y="0"/>
                </a:moveTo>
                <a:lnTo>
                  <a:pt x="9969166" y="0"/>
                </a:lnTo>
                <a:lnTo>
                  <a:pt x="11016943" y="2262375"/>
                </a:lnTo>
                <a:lnTo>
                  <a:pt x="4942050" y="2262375"/>
                </a:lnTo>
                <a:lnTo>
                  <a:pt x="4582160" y="2262375"/>
                </a:lnTo>
                <a:lnTo>
                  <a:pt x="0" y="2262375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732408-04A4-5C13-F770-30209EA4C8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9061" y="4298638"/>
            <a:ext cx="6260105" cy="622836"/>
          </a:xfrm>
        </p:spPr>
        <p:txBody>
          <a:bodyPr>
            <a:noAutofit/>
          </a:bodyPr>
          <a:lstStyle/>
          <a:p>
            <a:r>
              <a:rPr lang="en-US" sz="4800" b="1" dirty="0">
                <a:solidFill>
                  <a:srgbClr val="FFC000"/>
                </a:solidFill>
                <a:latin typeface="Dubai"/>
                <a:cs typeface="Calibri Light"/>
              </a:rPr>
              <a:t>BANHEIRO</a:t>
            </a:r>
            <a:endParaRPr lang="en-US" sz="4800" b="1">
              <a:solidFill>
                <a:srgbClr val="FFC000"/>
              </a:solidFill>
              <a:latin typeface="Dubai"/>
              <a:cs typeface="Dubai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AAB9B0-1829-6822-FA74-3EC265B6AD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9730" y="4913365"/>
            <a:ext cx="9565028" cy="124924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pt-BR" sz="2000" dirty="0">
                <a:latin typeface="Arial Nova"/>
              </a:rPr>
              <a:t>O banheiro é separado por uma enorme porta de correr, banheira, ducha, armário com cabides, roupões de banho e </a:t>
            </a:r>
            <a:r>
              <a:rPr lang="pt-BR" sz="2000" dirty="0" err="1">
                <a:latin typeface="Arial Nova"/>
              </a:rPr>
              <a:t>amenities</a:t>
            </a:r>
            <a:r>
              <a:rPr lang="pt-BR" sz="2000" dirty="0">
                <a:latin typeface="Arial Nova"/>
              </a:rPr>
              <a:t> estão a disposição. Uma coisa interessante é que a maioria dos detalhes em metais é na cor dourada.</a:t>
            </a:r>
            <a:endParaRPr lang="en-US" sz="2000">
              <a:latin typeface="Arial Nova"/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289947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6B0AF-5252-26B9-6D5D-6789F103E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5400" b="1" dirty="0">
                <a:solidFill>
                  <a:srgbClr val="FFC000"/>
                </a:solidFill>
                <a:latin typeface="Dubai"/>
                <a:cs typeface="Calibri Light"/>
              </a:rPr>
              <a:t>EXTERIOR DO HOTEL</a:t>
            </a:r>
            <a:endParaRPr lang="en-US" sz="5400" b="1">
              <a:solidFill>
                <a:srgbClr val="FFC000"/>
              </a:solidFill>
              <a:latin typeface="Dubai"/>
              <a:cs typeface="Dubai"/>
            </a:endParaRPr>
          </a:p>
        </p:txBody>
      </p:sp>
      <p:sp>
        <p:nvSpPr>
          <p:cNvPr id="11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025FEC-71CE-DF4D-D2E4-4C18AF33E2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328255" cy="3560556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buNone/>
            </a:pPr>
            <a:r>
              <a:rPr lang="pt-BR" sz="2000" dirty="0">
                <a:latin typeface="Arial Nova"/>
              </a:rPr>
              <a:t>No exterior do hotel existem muitas decorações legais, como fontes, chafarizes, cascatas, lagos e uma escultura de elefante em tamanho real.</a:t>
            </a:r>
            <a:endParaRPr lang="en-US" sz="2000" dirty="0">
              <a:latin typeface="Arial Nova"/>
            </a:endParaRPr>
          </a:p>
          <a:p>
            <a:pPr>
              <a:buNone/>
            </a:pPr>
            <a:endParaRPr lang="en-US" sz="2000" dirty="0">
              <a:latin typeface="Arial Nova"/>
            </a:endParaRPr>
          </a:p>
          <a:p>
            <a:pPr>
              <a:buNone/>
            </a:pPr>
            <a:r>
              <a:rPr lang="pt-BR" sz="2000" dirty="0">
                <a:latin typeface="Arial Nova"/>
              </a:rPr>
              <a:t>A piscina é muito bonita, bem grande e com uma cascata ao fundo. Na área da piscina também tem um bar e massagistas oferecem serviço de massagens por um custo adicional.</a:t>
            </a:r>
            <a:endParaRPr lang="en-US" sz="2000">
              <a:latin typeface="Arial Nova"/>
              <a:ea typeface="+mn-lt"/>
              <a:cs typeface="+mn-lt"/>
            </a:endParaRPr>
          </a:p>
          <a:p>
            <a:pPr marL="0" indent="0">
              <a:buNone/>
            </a:pPr>
            <a:endParaRPr lang="en-US" sz="2000" dirty="0">
              <a:latin typeface="Arial Nova"/>
              <a:cs typeface="Calibri" panose="020F0502020204030204"/>
            </a:endParaRPr>
          </a:p>
        </p:txBody>
      </p:sp>
      <p:pic>
        <p:nvPicPr>
          <p:cNvPr id="4" name="Picture 4" descr="A person sitting next to a pool&#10;&#10;Description automatically generated">
            <a:extLst>
              <a:ext uri="{FF2B5EF4-FFF2-40B4-BE49-F238E27FC236}">
                <a16:creationId xmlns:a16="http://schemas.microsoft.com/office/drawing/2014/main" id="{6B1AEA29-441A-BCC7-E0A2-847F48A778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225" r="11548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4466172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4" descr="A picture containing tree, outdoor, park, garden&#10;&#10;Description automatically generated">
            <a:extLst>
              <a:ext uri="{FF2B5EF4-FFF2-40B4-BE49-F238E27FC236}">
                <a16:creationId xmlns:a16="http://schemas.microsoft.com/office/drawing/2014/main" id="{91710E21-0E5D-F934-CBCD-9CE3EB4806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37" b="17077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6770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E17776-0CED-7166-424F-F529DFF2BE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6000" b="1" dirty="0">
                <a:solidFill>
                  <a:srgbClr val="FFC000"/>
                </a:solidFill>
                <a:latin typeface="Dubai"/>
                <a:cs typeface="Calibri Light"/>
              </a:rPr>
              <a:t>TOCHAS</a:t>
            </a:r>
          </a:p>
        </p:txBody>
      </p:sp>
      <p:sp>
        <p:nvSpPr>
          <p:cNvPr id="11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72A329-A282-4890-B1E1-F7D1506B7E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3536121"/>
            <a:ext cx="4243589" cy="332066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pt-BR" sz="2400" dirty="0">
                <a:latin typeface="Arial Nova"/>
              </a:rPr>
              <a:t>Nas primeiras horas da noite o hotel ganha uma iluminação especial feita por grandes tochas de fogo – fogo de verdade mesmo!</a:t>
            </a:r>
            <a:endParaRPr lang="pt-BR" sz="2400">
              <a:latin typeface="Arial Nova"/>
              <a:ea typeface="+mn-lt"/>
              <a:cs typeface="+mn-lt"/>
            </a:endParaRPr>
          </a:p>
        </p:txBody>
      </p:sp>
      <p:pic>
        <p:nvPicPr>
          <p:cNvPr id="4" name="Picture 4" descr="A picture containing wall, colonnade&#10;&#10;Description automatically generated">
            <a:extLst>
              <a:ext uri="{FF2B5EF4-FFF2-40B4-BE49-F238E27FC236}">
                <a16:creationId xmlns:a16="http://schemas.microsoft.com/office/drawing/2014/main" id="{2BB3B194-AD4A-D9FD-0DD5-4C4667D2CB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533" r="15240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711164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 descr="A picture containing person, person, suit, posing&#10;&#10;Description automatically generated">
            <a:extLst>
              <a:ext uri="{FF2B5EF4-FFF2-40B4-BE49-F238E27FC236}">
                <a16:creationId xmlns:a16="http://schemas.microsoft.com/office/drawing/2014/main" id="{E9AA374C-E515-C738-3C8E-EDC17E810D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117" r="2" b="2"/>
          <a:stretch/>
        </p:blipFill>
        <p:spPr>
          <a:xfrm>
            <a:off x="5182104" y="10"/>
            <a:ext cx="7009896" cy="6857990"/>
          </a:xfrm>
          <a:custGeom>
            <a:avLst/>
            <a:gdLst/>
            <a:ahLst/>
            <a:cxnLst/>
            <a:rect l="l" t="t" r="r" b="b"/>
            <a:pathLst>
              <a:path w="7009896" h="6858000">
                <a:moveTo>
                  <a:pt x="0" y="0"/>
                </a:moveTo>
                <a:lnTo>
                  <a:pt x="7009896" y="0"/>
                </a:lnTo>
                <a:lnTo>
                  <a:pt x="7009896" y="6858000"/>
                </a:lnTo>
                <a:lnTo>
                  <a:pt x="21616" y="6858000"/>
                </a:lnTo>
                <a:lnTo>
                  <a:pt x="129867" y="6647018"/>
                </a:lnTo>
                <a:cubicBezTo>
                  <a:pt x="1043295" y="4758249"/>
                  <a:pt x="1332296" y="2559611"/>
                  <a:pt x="814641" y="380651"/>
                </a:cubicBezTo>
                <a:lnTo>
                  <a:pt x="714685" y="1"/>
                </a:lnTo>
                <a:lnTo>
                  <a:pt x="0" y="1"/>
                </a:lnTo>
                <a:close/>
              </a:path>
            </a:pathLst>
          </a:cu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5FDF4720-5445-47BE-89FE-E40D1AE6F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6480073" cy="6858002"/>
          </a:xfrm>
          <a:custGeom>
            <a:avLst/>
            <a:gdLst>
              <a:gd name="connsiteX0" fmla="*/ 6130244 w 6480073"/>
              <a:gd name="connsiteY0" fmla="*/ 0 h 6858002"/>
              <a:gd name="connsiteX1" fmla="*/ 6212951 w 6480073"/>
              <a:gd name="connsiteY1" fmla="*/ 314584 h 6858002"/>
              <a:gd name="connsiteX2" fmla="*/ 5540779 w 6480073"/>
              <a:gd name="connsiteY2" fmla="*/ 6756649 h 6858002"/>
              <a:gd name="connsiteX3" fmla="*/ 5489971 w 6480073"/>
              <a:gd name="connsiteY3" fmla="*/ 6858002 h 6858002"/>
              <a:gd name="connsiteX4" fmla="*/ 0 w 6480073"/>
              <a:gd name="connsiteY4" fmla="*/ 6858002 h 6858002"/>
              <a:gd name="connsiteX5" fmla="*/ 0 w 6480073"/>
              <a:gd name="connsiteY5" fmla="*/ 0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480073" h="6858002">
                <a:moveTo>
                  <a:pt x="6130244" y="0"/>
                </a:moveTo>
                <a:lnTo>
                  <a:pt x="6212951" y="314584"/>
                </a:lnTo>
                <a:cubicBezTo>
                  <a:pt x="6745828" y="2551616"/>
                  <a:pt x="6460994" y="4808873"/>
                  <a:pt x="5540779" y="6756649"/>
                </a:cubicBezTo>
                <a:lnTo>
                  <a:pt x="5489971" y="6858002"/>
                </a:lnTo>
                <a:lnTo>
                  <a:pt x="0" y="6858002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AC8710B4-A815-4082-9E4F-F13A000709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249216" cy="6858001"/>
          </a:xfrm>
          <a:custGeom>
            <a:avLst/>
            <a:gdLst>
              <a:gd name="connsiteX0" fmla="*/ 0 w 6249216"/>
              <a:gd name="connsiteY0" fmla="*/ 0 h 6858001"/>
              <a:gd name="connsiteX1" fmla="*/ 5893742 w 6249216"/>
              <a:gd name="connsiteY1" fmla="*/ 1 h 6858001"/>
              <a:gd name="connsiteX2" fmla="*/ 5993697 w 6249216"/>
              <a:gd name="connsiteY2" fmla="*/ 380651 h 6858001"/>
              <a:gd name="connsiteX3" fmla="*/ 5308924 w 6249216"/>
              <a:gd name="connsiteY3" fmla="*/ 6647018 h 6858001"/>
              <a:gd name="connsiteX4" fmla="*/ 5200672 w 6249216"/>
              <a:gd name="connsiteY4" fmla="*/ 6858001 h 6858001"/>
              <a:gd name="connsiteX5" fmla="*/ 1 w 6249216"/>
              <a:gd name="connsiteY5" fmla="*/ 685800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49216" h="6858001">
                <a:moveTo>
                  <a:pt x="0" y="0"/>
                </a:moveTo>
                <a:lnTo>
                  <a:pt x="5893742" y="1"/>
                </a:lnTo>
                <a:lnTo>
                  <a:pt x="5993697" y="380651"/>
                </a:lnTo>
                <a:cubicBezTo>
                  <a:pt x="6511353" y="2559611"/>
                  <a:pt x="6222352" y="4758249"/>
                  <a:pt x="5308924" y="6647018"/>
                </a:cubicBezTo>
                <a:lnTo>
                  <a:pt x="5200672" y="6858001"/>
                </a:lnTo>
                <a:lnTo>
                  <a:pt x="1" y="685800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304B18-B1A3-2AB2-D45E-92E955C6CF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3" y="1396289"/>
            <a:ext cx="4782458" cy="1325563"/>
          </a:xfrm>
        </p:spPr>
        <p:txBody>
          <a:bodyPr>
            <a:noAutofit/>
          </a:bodyPr>
          <a:lstStyle/>
          <a:p>
            <a:r>
              <a:rPr lang="en-US" sz="5400" b="1" dirty="0">
                <a:solidFill>
                  <a:schemeClr val="accent4"/>
                </a:solidFill>
                <a:latin typeface="Dubai"/>
                <a:cs typeface="Calibri Light"/>
              </a:rPr>
              <a:t>HISTÓRIA E POLÍTCA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5DA751-2578-EA2D-2310-ECF642FE5B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3422315"/>
            <a:ext cx="4782458" cy="318168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000" dirty="0" err="1">
                <a:latin typeface="Arial Nova"/>
                <a:ea typeface="+mn-lt"/>
                <a:cs typeface="+mn-lt"/>
              </a:rPr>
              <a:t>Em</a:t>
            </a:r>
            <a:r>
              <a:rPr lang="en-US" sz="2000" dirty="0">
                <a:latin typeface="Arial Nova"/>
                <a:ea typeface="+mn-lt"/>
                <a:cs typeface="+mn-lt"/>
              </a:rPr>
              <a:t> 1994, com o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desgaste</a:t>
            </a:r>
            <a:r>
              <a:rPr lang="en-US" sz="2000" dirty="0">
                <a:latin typeface="Arial Nova"/>
                <a:ea typeface="+mn-lt"/>
                <a:cs typeface="+mn-lt"/>
              </a:rPr>
              <a:t> da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dinastia</a:t>
            </a:r>
            <a:r>
              <a:rPr lang="en-US" sz="2000" dirty="0">
                <a:latin typeface="Arial Nova"/>
                <a:ea typeface="+mn-lt"/>
                <a:cs typeface="+mn-lt"/>
              </a:rPr>
              <a:t> do Partido Nacional no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país</a:t>
            </a:r>
            <a:r>
              <a:rPr lang="en-US" sz="2000" dirty="0">
                <a:latin typeface="Arial Nova"/>
                <a:ea typeface="+mn-lt"/>
                <a:cs typeface="+mn-lt"/>
              </a:rPr>
              <a:t>, o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partido</a:t>
            </a:r>
            <a:r>
              <a:rPr lang="en-US" sz="2000" dirty="0">
                <a:latin typeface="Arial Nova"/>
                <a:ea typeface="+mn-lt"/>
                <a:cs typeface="+mn-lt"/>
              </a:rPr>
              <a:t>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Congresso</a:t>
            </a:r>
            <a:r>
              <a:rPr lang="en-US" sz="2000" dirty="0">
                <a:latin typeface="Arial Nova"/>
                <a:ea typeface="+mn-lt"/>
                <a:cs typeface="+mn-lt"/>
              </a:rPr>
              <a:t> Nacional Africano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ascendeu</a:t>
            </a:r>
            <a:r>
              <a:rPr lang="en-US" sz="2000" dirty="0">
                <a:latin typeface="Arial Nova"/>
                <a:ea typeface="+mn-lt"/>
                <a:cs typeface="+mn-lt"/>
              </a:rPr>
              <a:t>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ao</a:t>
            </a:r>
            <a:r>
              <a:rPr lang="en-US" sz="2000" dirty="0">
                <a:latin typeface="Arial Nova"/>
                <a:ea typeface="+mn-lt"/>
                <a:cs typeface="+mn-lt"/>
              </a:rPr>
              <a:t>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poder</a:t>
            </a:r>
            <a:r>
              <a:rPr lang="en-US" sz="2000" dirty="0">
                <a:latin typeface="Arial Nova"/>
                <a:ea typeface="+mn-lt"/>
                <a:cs typeface="+mn-lt"/>
              </a:rPr>
              <a:t>. Nelson Mandela,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líder</a:t>
            </a:r>
            <a:r>
              <a:rPr lang="en-US" sz="2000" dirty="0">
                <a:latin typeface="Arial Nova"/>
                <a:ea typeface="+mn-lt"/>
                <a:cs typeface="+mn-lt"/>
              </a:rPr>
              <a:t> do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partido</a:t>
            </a:r>
            <a:r>
              <a:rPr lang="en-US" sz="2000" dirty="0">
                <a:latin typeface="Arial Nova"/>
                <a:ea typeface="+mn-lt"/>
                <a:cs typeface="+mn-lt"/>
              </a:rPr>
              <a:t>,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foi</a:t>
            </a:r>
            <a:r>
              <a:rPr lang="en-US" sz="2000" dirty="0">
                <a:latin typeface="Arial Nova"/>
                <a:ea typeface="+mn-lt"/>
                <a:cs typeface="+mn-lt"/>
              </a:rPr>
              <a:t>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eleito</a:t>
            </a:r>
            <a:r>
              <a:rPr lang="en-US" sz="2000" dirty="0">
                <a:latin typeface="Arial Nova"/>
                <a:ea typeface="+mn-lt"/>
                <a:cs typeface="+mn-lt"/>
              </a:rPr>
              <a:t>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democraticamente</a:t>
            </a:r>
            <a:r>
              <a:rPr lang="en-US" sz="2000" dirty="0">
                <a:latin typeface="Arial Nova"/>
                <a:ea typeface="+mn-lt"/>
                <a:cs typeface="+mn-lt"/>
              </a:rPr>
              <a:t>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como</a:t>
            </a:r>
            <a:r>
              <a:rPr lang="en-US" sz="2000" dirty="0">
                <a:latin typeface="Arial Nova"/>
                <a:ea typeface="+mn-lt"/>
                <a:cs typeface="+mn-lt"/>
              </a:rPr>
              <a:t> o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presidente</a:t>
            </a:r>
            <a:r>
              <a:rPr lang="en-US" sz="2000" dirty="0">
                <a:latin typeface="Arial Nova"/>
                <a:ea typeface="+mn-lt"/>
                <a:cs typeface="+mn-lt"/>
              </a:rPr>
              <a:t> do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país</a:t>
            </a:r>
            <a:r>
              <a:rPr lang="en-US" sz="2000" dirty="0">
                <a:latin typeface="Arial Nova"/>
                <a:ea typeface="+mn-lt"/>
                <a:cs typeface="+mn-lt"/>
              </a:rPr>
              <a:t>, e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estabeleceu</a:t>
            </a:r>
            <a:r>
              <a:rPr lang="en-US" sz="2000" dirty="0">
                <a:latin typeface="Arial Nova"/>
                <a:ea typeface="+mn-lt"/>
                <a:cs typeface="+mn-lt"/>
              </a:rPr>
              <a:t>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uma</a:t>
            </a:r>
            <a:r>
              <a:rPr lang="en-US" sz="2000" dirty="0">
                <a:latin typeface="Arial Nova"/>
                <a:ea typeface="+mn-lt"/>
                <a:cs typeface="+mn-lt"/>
              </a:rPr>
              <a:t>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série</a:t>
            </a:r>
            <a:r>
              <a:rPr lang="en-US" sz="2000" dirty="0">
                <a:latin typeface="Arial Nova"/>
                <a:ea typeface="+mn-lt"/>
                <a:cs typeface="+mn-lt"/>
              </a:rPr>
              <a:t> de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metas</a:t>
            </a:r>
            <a:r>
              <a:rPr lang="en-US" sz="2000" dirty="0">
                <a:latin typeface="Arial Nova"/>
                <a:ea typeface="+mn-lt"/>
                <a:cs typeface="+mn-lt"/>
              </a:rPr>
              <a:t>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econômicas</a:t>
            </a:r>
            <a:r>
              <a:rPr lang="en-US" sz="2000" dirty="0">
                <a:latin typeface="Arial Nova"/>
                <a:ea typeface="+mn-lt"/>
                <a:cs typeface="+mn-lt"/>
              </a:rPr>
              <a:t>,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sociais</a:t>
            </a:r>
            <a:r>
              <a:rPr lang="en-US" sz="2000" dirty="0">
                <a:latin typeface="Arial Nova"/>
                <a:ea typeface="+mn-lt"/>
                <a:cs typeface="+mn-lt"/>
              </a:rPr>
              <a:t> e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políticas</a:t>
            </a:r>
            <a:r>
              <a:rPr lang="en-US" sz="2000" dirty="0">
                <a:latin typeface="Arial Nova"/>
                <a:ea typeface="+mn-lt"/>
                <a:cs typeface="+mn-lt"/>
              </a:rPr>
              <a:t> com o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objetivo</a:t>
            </a:r>
            <a:r>
              <a:rPr lang="en-US" sz="2000" dirty="0">
                <a:latin typeface="Arial Nova"/>
                <a:ea typeface="+mn-lt"/>
                <a:cs typeface="+mn-lt"/>
              </a:rPr>
              <a:t> de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desenvolver</a:t>
            </a:r>
            <a:r>
              <a:rPr lang="en-US" sz="2000" dirty="0">
                <a:latin typeface="Arial Nova"/>
                <a:ea typeface="+mn-lt"/>
                <a:cs typeface="+mn-lt"/>
              </a:rPr>
              <a:t> o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país</a:t>
            </a:r>
            <a:r>
              <a:rPr lang="en-US" sz="2000" dirty="0">
                <a:latin typeface="Arial Nova"/>
                <a:ea typeface="+mn-lt"/>
                <a:cs typeface="+mn-lt"/>
              </a:rPr>
              <a:t>. </a:t>
            </a:r>
            <a:endParaRPr lang="en-US" sz="2000" dirty="0">
              <a:latin typeface="Arial Nova"/>
              <a:cs typeface="Calibri"/>
            </a:endParaRPr>
          </a:p>
          <a:p>
            <a:endParaRPr lang="en-US" sz="2000" dirty="0">
              <a:latin typeface="Arial Nova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78338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0DF40B2-80F7-4E71-B46C-284163F365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C19896-D1C0-9813-2386-F92C17B9E9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866" y="604908"/>
            <a:ext cx="3807187" cy="2228074"/>
          </a:xfrm>
        </p:spPr>
        <p:txBody>
          <a:bodyPr>
            <a:normAutofit/>
          </a:bodyPr>
          <a:lstStyle/>
          <a:p>
            <a:r>
              <a:rPr lang="en-US" sz="5400" b="1" dirty="0">
                <a:solidFill>
                  <a:srgbClr val="FFC000"/>
                </a:solidFill>
                <a:latin typeface="Dubai"/>
                <a:cs typeface="Calibri Light"/>
              </a:rPr>
              <a:t>CAFÉ DA MANHÃ</a:t>
            </a:r>
            <a:endParaRPr lang="en-US" sz="5400" b="1">
              <a:solidFill>
                <a:srgbClr val="FFC000"/>
              </a:solidFill>
              <a:latin typeface="Dubai"/>
              <a:cs typeface="Dubai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9A97A8-F5FB-5F9B-D0BE-B96DBEF47E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8868" y="2877612"/>
            <a:ext cx="3869981" cy="3524240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>
              <a:buNone/>
            </a:pPr>
            <a:r>
              <a:rPr lang="pt-BR" sz="2000" dirty="0">
                <a:latin typeface="Arial Nova"/>
                <a:cs typeface="Calibri"/>
              </a:rPr>
              <a:t>O café da manhã é bastante elogiado pelos turistas, tendo, em seus pratos principais, comidas sofisticadas, como </a:t>
            </a:r>
            <a:r>
              <a:rPr lang="pt-BR" sz="2000" dirty="0">
                <a:latin typeface="Arial Nova"/>
              </a:rPr>
              <a:t>ostras, salmão, carne assada, sushis e sashimis.</a:t>
            </a:r>
            <a:endParaRPr lang="pt-BR" sz="2000">
              <a:latin typeface="Arial Nova"/>
              <a:ea typeface="+mn-lt"/>
              <a:cs typeface="+mn-lt"/>
            </a:endParaRPr>
          </a:p>
          <a:p>
            <a:pPr>
              <a:buNone/>
            </a:pPr>
            <a:r>
              <a:rPr lang="pt-BR" sz="2000" dirty="0">
                <a:latin typeface="Arial Nova"/>
                <a:cs typeface="Calibri" panose="020F0502020204030204"/>
              </a:rPr>
              <a:t>O café da manhã é servido das 6:30 às 11hs, mas você pode chegar até as 11h. Eles não tiram nada até o último hóspede sair.</a:t>
            </a:r>
            <a:endParaRPr lang="en-US" sz="2000">
              <a:latin typeface="Arial Nova"/>
              <a:ea typeface="+mn-lt"/>
              <a:cs typeface="+mn-lt"/>
            </a:endParaRPr>
          </a:p>
          <a:p>
            <a:pPr>
              <a:buNone/>
            </a:pPr>
            <a:r>
              <a:rPr lang="pt-BR" sz="2000" dirty="0">
                <a:latin typeface="Arial Nova"/>
                <a:cs typeface="Calibri" panose="020F0502020204030204"/>
              </a:rPr>
              <a:t>O café da manhã já está incluso no valor da diária.</a:t>
            </a:r>
            <a:endParaRPr lang="en-US" sz="2000">
              <a:latin typeface="Arial Nova"/>
              <a:ea typeface="+mn-lt"/>
              <a:cs typeface="+mn-lt"/>
            </a:endParaRPr>
          </a:p>
          <a:p>
            <a:pPr marL="0" indent="0">
              <a:buNone/>
            </a:pPr>
            <a:endParaRPr lang="en-US" sz="2000" dirty="0">
              <a:latin typeface="Arial Nova"/>
              <a:ea typeface="+mn-lt"/>
              <a:cs typeface="+mn-lt"/>
            </a:endParaRPr>
          </a:p>
          <a:p>
            <a:pPr>
              <a:buNone/>
            </a:pPr>
            <a:endParaRPr lang="pt-BR" sz="2000" dirty="0">
              <a:latin typeface="Arial Nova"/>
              <a:cs typeface="Calibri" panose="020F0502020204030204"/>
            </a:endParaRPr>
          </a:p>
          <a:p>
            <a:pPr marL="0" indent="0">
              <a:buNone/>
            </a:pPr>
            <a:endParaRPr lang="en-US" sz="2000" dirty="0">
              <a:latin typeface="Arial Nova"/>
              <a:cs typeface="Calibri" panose="020F0502020204030204"/>
            </a:endParaRPr>
          </a:p>
        </p:txBody>
      </p:sp>
      <p:pic>
        <p:nvPicPr>
          <p:cNvPr id="4" name="Picture 4" descr="A picture containing indoor, window, ceiling, hall&#10;&#10;Description automatically generated">
            <a:extLst>
              <a:ext uri="{FF2B5EF4-FFF2-40B4-BE49-F238E27FC236}">
                <a16:creationId xmlns:a16="http://schemas.microsoft.com/office/drawing/2014/main" id="{5EE6E06E-A80D-4DFA-608B-7B0EDF1607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951" r="13510"/>
          <a:stretch/>
        </p:blipFill>
        <p:spPr>
          <a:xfrm>
            <a:off x="5010386" y="10"/>
            <a:ext cx="7181613" cy="685799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4542456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0DF40B2-80F7-4E71-B46C-284163F365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EF3D8E-4CA6-CBA2-1FA8-C0FD613D5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643" y="534353"/>
            <a:ext cx="3807187" cy="2228074"/>
          </a:xfrm>
        </p:spPr>
        <p:txBody>
          <a:bodyPr>
            <a:normAutofit/>
          </a:bodyPr>
          <a:lstStyle/>
          <a:p>
            <a:r>
              <a:rPr lang="en-US" sz="5400" b="1" dirty="0">
                <a:solidFill>
                  <a:srgbClr val="FFC000"/>
                </a:solidFill>
                <a:latin typeface="Dubai"/>
                <a:cs typeface="Calibri Light"/>
              </a:rPr>
              <a:t>CAFÉ DA MANHÃ</a:t>
            </a:r>
            <a:endParaRPr lang="en-US" sz="5400" b="1">
              <a:solidFill>
                <a:srgbClr val="FFC000"/>
              </a:solidFill>
              <a:latin typeface="Dubai"/>
              <a:cs typeface="Dubai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86574D-3DF1-2ED4-4CB2-0DF9AB9697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646" y="2962279"/>
            <a:ext cx="4053424" cy="3623018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buNone/>
            </a:pPr>
            <a:r>
              <a:rPr lang="pt-BR" sz="1900" dirty="0">
                <a:latin typeface="Arial Nova"/>
                <a:ea typeface="+mn-lt"/>
                <a:cs typeface="+mn-lt"/>
              </a:rPr>
              <a:t>Além de centenas de pratos quentes, também tem estações de </a:t>
            </a:r>
            <a:r>
              <a:rPr lang="pt-BR" sz="1900" dirty="0" err="1">
                <a:latin typeface="Arial Nova"/>
                <a:ea typeface="+mn-lt"/>
                <a:cs typeface="+mn-lt"/>
              </a:rPr>
              <a:t>waffer</a:t>
            </a:r>
            <a:r>
              <a:rPr lang="pt-BR" sz="1900" dirty="0">
                <a:latin typeface="Arial Nova"/>
                <a:ea typeface="+mn-lt"/>
                <a:cs typeface="+mn-lt"/>
              </a:rPr>
              <a:t>, crepes, panquecas e uma variedade enorme de frutas, cereais, doces e iogurtes.</a:t>
            </a:r>
            <a:endParaRPr lang="en-US" sz="1900">
              <a:latin typeface="Arial Nova"/>
              <a:ea typeface="+mn-lt"/>
              <a:cs typeface="+mn-lt"/>
            </a:endParaRPr>
          </a:p>
          <a:p>
            <a:pPr>
              <a:buNone/>
            </a:pPr>
            <a:r>
              <a:rPr lang="pt-BR" sz="1900" dirty="0">
                <a:latin typeface="Arial Nova"/>
                <a:ea typeface="+mn-lt"/>
                <a:cs typeface="+mn-lt"/>
              </a:rPr>
              <a:t>As bebidas são servidas na mesa, podendo ser champanhe, cafés, chás, chocolates… Uma </a:t>
            </a:r>
            <a:r>
              <a:rPr lang="pt-BR" sz="1900" dirty="0" err="1">
                <a:latin typeface="Arial Nova"/>
                <a:ea typeface="+mn-lt"/>
                <a:cs typeface="+mn-lt"/>
              </a:rPr>
              <a:t>coisalegal</a:t>
            </a:r>
            <a:r>
              <a:rPr lang="pt-BR" sz="1900" dirty="0">
                <a:latin typeface="Arial Nova"/>
                <a:ea typeface="+mn-lt"/>
                <a:cs typeface="+mn-lt"/>
              </a:rPr>
              <a:t>, é a enorme máquina de espremer laranja, onde você aperta o botão e por um vidro consegue ver o seu suco sendo preparado!</a:t>
            </a:r>
            <a:endParaRPr lang="en-US" sz="1900">
              <a:latin typeface="Arial Nova"/>
              <a:ea typeface="+mn-lt"/>
              <a:cs typeface="+mn-lt"/>
            </a:endParaRPr>
          </a:p>
          <a:p>
            <a:pPr marL="0" indent="0">
              <a:buNone/>
            </a:pPr>
            <a:endParaRPr lang="en-US" sz="1900" dirty="0">
              <a:latin typeface="Arial Nova"/>
              <a:cs typeface="Calibri" panose="020F0502020204030204"/>
            </a:endParaRPr>
          </a:p>
        </p:txBody>
      </p:sp>
      <p:pic>
        <p:nvPicPr>
          <p:cNvPr id="4" name="Picture 4" descr="A picture containing indoor, old, furniture&#10;&#10;Description automatically generated">
            <a:extLst>
              <a:ext uri="{FF2B5EF4-FFF2-40B4-BE49-F238E27FC236}">
                <a16:creationId xmlns:a16="http://schemas.microsoft.com/office/drawing/2014/main" id="{C63C1645-0E88-ECD9-1751-7D429AD3A4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693" r="6768"/>
          <a:stretch/>
        </p:blipFill>
        <p:spPr>
          <a:xfrm>
            <a:off x="5010386" y="10"/>
            <a:ext cx="7181613" cy="685799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963975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09FC8F-48FF-EA00-594A-951BFC9B0E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6000" b="1" dirty="0">
                <a:solidFill>
                  <a:srgbClr val="FFC000"/>
                </a:solidFill>
                <a:latin typeface="Dubai"/>
                <a:cs typeface="Calibri Light"/>
              </a:rPr>
              <a:t>PIANO!</a:t>
            </a:r>
            <a:endParaRPr lang="en-US" sz="6000" b="1">
              <a:solidFill>
                <a:srgbClr val="FFC000"/>
              </a:solidFill>
              <a:latin typeface="Dubai"/>
              <a:cs typeface="Dubai"/>
            </a:endParaRPr>
          </a:p>
        </p:txBody>
      </p:sp>
      <p:sp>
        <p:nvSpPr>
          <p:cNvPr id="11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8E2E57-E210-F47A-97A5-6824A330A3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3169232"/>
            <a:ext cx="4243589" cy="332066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pt-BR" sz="2400" dirty="0">
                <a:latin typeface="Arial Nova"/>
                <a:ea typeface="+mn-lt"/>
                <a:cs typeface="+mn-lt"/>
              </a:rPr>
              <a:t>Um pianista toca músicas durante o café da manhã! </a:t>
            </a:r>
            <a:endParaRPr lang="en-US" sz="2400">
              <a:latin typeface="Arial Nova"/>
              <a:ea typeface="+mn-lt"/>
              <a:cs typeface="+mn-lt"/>
            </a:endParaRPr>
          </a:p>
          <a:p>
            <a:pPr marL="0" indent="0">
              <a:buNone/>
            </a:pPr>
            <a:r>
              <a:rPr lang="pt-BR" sz="2400" dirty="0">
                <a:latin typeface="Arial Nova"/>
                <a:ea typeface="+mn-lt"/>
                <a:cs typeface="+mn-lt"/>
              </a:rPr>
              <a:t>O salão onde o café é servido é também um dos espaços mais bonitos do hotel.</a:t>
            </a:r>
            <a:endParaRPr lang="en-US" sz="2400">
              <a:latin typeface="Arial Nova"/>
              <a:ea typeface="+mn-lt"/>
              <a:cs typeface="+mn-lt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9825024-9F69-45EC-55C7-A4382BEF7B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484" r="3288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7625553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4559C9-ACB8-CC86-67A1-72F2978490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6000" b="1" dirty="0">
                <a:solidFill>
                  <a:srgbClr val="FFC000"/>
                </a:solidFill>
                <a:latin typeface="Dubai"/>
                <a:cs typeface="Calibri Light"/>
              </a:rPr>
              <a:t>SHOPPING</a:t>
            </a:r>
          </a:p>
        </p:txBody>
      </p:sp>
      <p:sp>
        <p:nvSpPr>
          <p:cNvPr id="11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A9E13F-0AFA-AD50-2791-6EC2362504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3705455"/>
            <a:ext cx="4243589" cy="332066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pt-BR" sz="2400" dirty="0">
                <a:latin typeface="Arial Nova"/>
              </a:rPr>
              <a:t>Dentro do hotel também tem um restaurante e um shopping, onde todos podem jantar.</a:t>
            </a:r>
            <a:endParaRPr lang="pt-BR" sz="2400">
              <a:latin typeface="Arial Nova"/>
              <a:ea typeface="+mn-lt"/>
              <a:cs typeface="+mn-lt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8DB099B2-6658-49A0-E1C2-992F586004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294" r="10479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973335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A picture containing indoor, ceiling, office, furniture&#10;&#10;Description automatically generated">
            <a:extLst>
              <a:ext uri="{FF2B5EF4-FFF2-40B4-BE49-F238E27FC236}">
                <a16:creationId xmlns:a16="http://schemas.microsoft.com/office/drawing/2014/main" id="{6386CBEB-161D-2AC5-5D32-8085063691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225" r="9091" b="1416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E862BE82-D00D-42C1-BF16-93AA37870C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F6D92C2D-1D3D-4974-918C-06579FB354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333" y="-2"/>
            <a:ext cx="5441859" cy="5654940"/>
          </a:xfrm>
          <a:custGeom>
            <a:avLst/>
            <a:gdLst>
              <a:gd name="connsiteX0" fmla="*/ 0 w 5441859"/>
              <a:gd name="connsiteY0" fmla="*/ 0 h 5654940"/>
              <a:gd name="connsiteX1" fmla="*/ 4400492 w 5441859"/>
              <a:gd name="connsiteY1" fmla="*/ 0 h 5654940"/>
              <a:gd name="connsiteX2" fmla="*/ 4484767 w 5441859"/>
              <a:gd name="connsiteY2" fmla="*/ 76595 h 5654940"/>
              <a:gd name="connsiteX3" fmla="*/ 5441859 w 5441859"/>
              <a:gd name="connsiteY3" fmla="*/ 2387221 h 5654940"/>
              <a:gd name="connsiteX4" fmla="*/ 2174140 w 5441859"/>
              <a:gd name="connsiteY4" fmla="*/ 5654940 h 5654940"/>
              <a:gd name="connsiteX5" fmla="*/ 156693 w 5441859"/>
              <a:gd name="connsiteY5" fmla="*/ 4957981 h 5654940"/>
              <a:gd name="connsiteX6" fmla="*/ 0 w 5441859"/>
              <a:gd name="connsiteY6" fmla="*/ 4820612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41859" h="5654940">
                <a:moveTo>
                  <a:pt x="0" y="0"/>
                </a:moveTo>
                <a:lnTo>
                  <a:pt x="4400492" y="0"/>
                </a:lnTo>
                <a:lnTo>
                  <a:pt x="4484767" y="76595"/>
                </a:lnTo>
                <a:cubicBezTo>
                  <a:pt x="5076108" y="667936"/>
                  <a:pt x="5441859" y="1484866"/>
                  <a:pt x="5441859" y="2387221"/>
                </a:cubicBezTo>
                <a:cubicBezTo>
                  <a:pt x="5441859" y="4191932"/>
                  <a:pt x="3978851" y="5654940"/>
                  <a:pt x="2174140" y="5654940"/>
                </a:cubicBezTo>
                <a:cubicBezTo>
                  <a:pt x="1412778" y="5654940"/>
                  <a:pt x="712231" y="5394557"/>
                  <a:pt x="156693" y="4957981"/>
                </a:cubicBezTo>
                <a:lnTo>
                  <a:pt x="0" y="4820612"/>
                </a:lnTo>
                <a:close/>
              </a:path>
            </a:pathLst>
          </a:cu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6C6168-BCF8-DC8C-98D7-749825508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576" y="520102"/>
            <a:ext cx="4528309" cy="1198630"/>
          </a:xfrm>
        </p:spPr>
        <p:txBody>
          <a:bodyPr>
            <a:noAutofit/>
          </a:bodyPr>
          <a:lstStyle/>
          <a:p>
            <a:r>
              <a:rPr lang="en-US" sz="4000" b="1" dirty="0">
                <a:solidFill>
                  <a:srgbClr val="FFC000"/>
                </a:solidFill>
                <a:latin typeface="Dubai"/>
                <a:cs typeface="Calibri Light"/>
              </a:rPr>
              <a:t>ENTRETENIMENTO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335032-553E-D7FC-3732-890D6A3878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686" y="2014261"/>
            <a:ext cx="4062642" cy="275408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pt-BR" sz="2000" dirty="0">
                <a:latin typeface="Arial Nova"/>
                <a:ea typeface="+mn-lt"/>
                <a:cs typeface="+mn-lt"/>
              </a:rPr>
              <a:t>Como já dito, o Sun City é um lugar enorme e cheio de entretenimento. O complexo oferece cassino, spa, campo de golfe, quadra de tênis, shopping center, academias, cinema, fliperamas, labirinto e até uma praia artificial.</a:t>
            </a:r>
            <a:endParaRPr lang="en-US" sz="2000">
              <a:latin typeface="Arial Nova"/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854796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0C0F5FB-E65D-2180-D75F-85AD0743CC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436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84E594-E08B-DE7B-F332-8112DC7A8A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422" y="365125"/>
            <a:ext cx="3822189" cy="1899912"/>
          </a:xfrm>
        </p:spPr>
        <p:txBody>
          <a:bodyPr>
            <a:normAutofit/>
          </a:bodyPr>
          <a:lstStyle/>
          <a:p>
            <a:r>
              <a:rPr lang="en-US" sz="6000" b="1" dirty="0">
                <a:solidFill>
                  <a:srgbClr val="FFC000"/>
                </a:solidFill>
                <a:latin typeface="Dubai"/>
                <a:cs typeface="Calibri Light"/>
              </a:rPr>
              <a:t>EXTRAS</a:t>
            </a:r>
            <a:endParaRPr lang="en-US" sz="6000" b="1">
              <a:solidFill>
                <a:srgbClr val="FFC000"/>
              </a:solidFill>
              <a:latin typeface="Dubai"/>
              <a:cs typeface="Dubai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A50140-F377-616D-C083-30C6C912DB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423" y="2222534"/>
            <a:ext cx="3539967" cy="4208428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buNone/>
            </a:pPr>
            <a:r>
              <a:rPr lang="pt-BR" sz="2000" dirty="0">
                <a:latin typeface="Arial Nova"/>
                <a:ea typeface="+mn-lt"/>
                <a:cs typeface="+mn-lt"/>
              </a:rPr>
              <a:t>Outras atividades que também existem dentro do Sun City:</a:t>
            </a:r>
            <a:endParaRPr lang="en-US" sz="2000" dirty="0">
              <a:latin typeface="Arial Nova"/>
              <a:ea typeface="+mn-lt"/>
              <a:cs typeface="+mn-lt"/>
            </a:endParaRPr>
          </a:p>
          <a:p>
            <a:pPr>
              <a:buFont typeface="Arial"/>
              <a:buChar char="•"/>
            </a:pPr>
            <a:r>
              <a:rPr lang="pt-BR" sz="2000" dirty="0">
                <a:latin typeface="Arial Nova"/>
                <a:ea typeface="+mn-lt"/>
                <a:cs typeface="+mn-lt"/>
              </a:rPr>
              <a:t>Safaris</a:t>
            </a:r>
            <a:endParaRPr lang="en-US" sz="2000">
              <a:latin typeface="Arial Nova"/>
              <a:ea typeface="+mn-lt"/>
              <a:cs typeface="+mn-lt"/>
            </a:endParaRPr>
          </a:p>
          <a:p>
            <a:pPr>
              <a:buFont typeface="Arial"/>
              <a:buChar char="•"/>
            </a:pPr>
            <a:r>
              <a:rPr lang="pt-BR" sz="2000" dirty="0">
                <a:latin typeface="Arial Nova"/>
                <a:ea typeface="+mn-lt"/>
                <a:cs typeface="+mn-lt"/>
              </a:rPr>
              <a:t>Passeio de balão</a:t>
            </a:r>
            <a:endParaRPr lang="en-US" sz="2000">
              <a:latin typeface="Arial Nova"/>
              <a:ea typeface="+mn-lt"/>
              <a:cs typeface="+mn-lt"/>
            </a:endParaRPr>
          </a:p>
          <a:p>
            <a:pPr>
              <a:buFont typeface="Arial"/>
              <a:buChar char="•"/>
            </a:pPr>
            <a:r>
              <a:rPr lang="pt-BR" sz="2000" dirty="0">
                <a:latin typeface="Arial Nova"/>
                <a:ea typeface="+mn-lt"/>
                <a:cs typeface="+mn-lt"/>
              </a:rPr>
              <a:t>Visita aos leões bebês</a:t>
            </a:r>
            <a:endParaRPr lang="en-US" sz="2000">
              <a:latin typeface="Arial Nova"/>
              <a:ea typeface="+mn-lt"/>
              <a:cs typeface="+mn-lt"/>
            </a:endParaRPr>
          </a:p>
          <a:p>
            <a:pPr>
              <a:buFont typeface="Arial"/>
              <a:buChar char="•"/>
            </a:pPr>
            <a:r>
              <a:rPr lang="pt-BR" sz="2000" dirty="0">
                <a:latin typeface="Arial Nova"/>
                <a:ea typeface="+mn-lt"/>
                <a:cs typeface="+mn-lt"/>
              </a:rPr>
              <a:t>Experiência com os crocodilos</a:t>
            </a:r>
            <a:endParaRPr lang="en-US" sz="2000">
              <a:latin typeface="Arial Nova"/>
              <a:ea typeface="+mn-lt"/>
              <a:cs typeface="+mn-lt"/>
            </a:endParaRPr>
          </a:p>
          <a:p>
            <a:pPr>
              <a:buFont typeface="Arial"/>
              <a:buChar char="•"/>
            </a:pPr>
            <a:r>
              <a:rPr lang="pt-BR" sz="2000" dirty="0">
                <a:latin typeface="Arial Nova"/>
                <a:ea typeface="+mn-lt"/>
                <a:cs typeface="+mn-lt"/>
              </a:rPr>
              <a:t>Atividades ao ar livre</a:t>
            </a:r>
            <a:endParaRPr lang="en-US" sz="2000">
              <a:latin typeface="Arial Nova"/>
              <a:ea typeface="+mn-lt"/>
              <a:cs typeface="+mn-lt"/>
            </a:endParaRPr>
          </a:p>
          <a:p>
            <a:pPr>
              <a:buFont typeface="Arial"/>
              <a:buChar char="•"/>
            </a:pPr>
            <a:r>
              <a:rPr lang="pt-BR" sz="2000" dirty="0">
                <a:latin typeface="Arial Nova"/>
                <a:ea typeface="+mn-lt"/>
                <a:cs typeface="+mn-lt"/>
              </a:rPr>
              <a:t>Parque aquático</a:t>
            </a:r>
            <a:endParaRPr lang="en-US" sz="2000">
              <a:latin typeface="Arial Nova"/>
              <a:ea typeface="+mn-lt"/>
              <a:cs typeface="+mn-lt"/>
            </a:endParaRPr>
          </a:p>
          <a:p>
            <a:pPr>
              <a:buFont typeface="Arial"/>
              <a:buChar char="•"/>
            </a:pPr>
            <a:r>
              <a:rPr lang="pt-BR" sz="2000" dirty="0" err="1">
                <a:latin typeface="Arial Nova"/>
                <a:ea typeface="+mn-lt"/>
                <a:cs typeface="+mn-lt"/>
              </a:rPr>
              <a:t>Arvorismo</a:t>
            </a:r>
            <a:endParaRPr lang="en-US" sz="2000">
              <a:latin typeface="Arial Nova"/>
              <a:ea typeface="+mn-lt"/>
              <a:cs typeface="+mn-lt"/>
            </a:endParaRPr>
          </a:p>
          <a:p>
            <a:pPr>
              <a:buFont typeface="Arial"/>
              <a:buChar char="•"/>
            </a:pPr>
            <a:r>
              <a:rPr lang="pt-BR" sz="2000" dirty="0">
                <a:latin typeface="Arial Nova"/>
                <a:ea typeface="+mn-lt"/>
                <a:cs typeface="+mn-lt"/>
              </a:rPr>
              <a:t>Tirolesa</a:t>
            </a:r>
            <a:endParaRPr lang="en-US" sz="2000">
              <a:latin typeface="Arial Nova"/>
              <a:ea typeface="+mn-lt"/>
              <a:cs typeface="+mn-lt"/>
            </a:endParaRPr>
          </a:p>
          <a:p>
            <a:pPr marL="0" indent="0">
              <a:buNone/>
            </a:pPr>
            <a:endParaRPr lang="en-US" sz="2000" dirty="0">
              <a:latin typeface="Arial Nova"/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0877616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A06768-BC50-90C5-9FC2-953B6F55AE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5400" b="1" dirty="0">
                <a:solidFill>
                  <a:schemeClr val="accent4"/>
                </a:solidFill>
                <a:latin typeface="Dubai"/>
                <a:cs typeface="Calibri Light"/>
              </a:rPr>
              <a:t>VALLEY OF WAVES</a:t>
            </a:r>
            <a:endParaRPr lang="en-US" sz="5400" b="1" dirty="0">
              <a:solidFill>
                <a:schemeClr val="accent4"/>
              </a:solidFill>
              <a:latin typeface="Dubai"/>
              <a:cs typeface="Dubai"/>
            </a:endParaRPr>
          </a:p>
        </p:txBody>
      </p:sp>
      <p:sp>
        <p:nvSpPr>
          <p:cNvPr id="16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3F0253-1BF5-7742-D738-DBF28E7138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buNone/>
            </a:pPr>
            <a:r>
              <a:rPr lang="pt-BR" sz="2200">
                <a:latin typeface="Arial Nova"/>
              </a:rPr>
              <a:t>O parque aquático Vale das Ondas é outra, dentro muitas, das melhores atrações do Sun City, e o mais bacana é que você não precisa ser hóspede para poder conhecê-lo.</a:t>
            </a:r>
            <a:endParaRPr lang="en-US" sz="2200">
              <a:latin typeface="Arial Nova"/>
              <a:ea typeface="+mn-lt"/>
              <a:cs typeface="+mn-lt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10FFEDC8-0867-AFC2-C1F6-839646867A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117" r="1656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3928987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5323ED-4A09-27F6-1278-0D8EBF48E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5400" b="1" dirty="0">
                <a:solidFill>
                  <a:srgbClr val="FFC000"/>
                </a:solidFill>
                <a:latin typeface="Dubai"/>
                <a:cs typeface="Calibri Light"/>
              </a:rPr>
              <a:t>VALLEY OF WAVES</a:t>
            </a:r>
          </a:p>
        </p:txBody>
      </p:sp>
      <p:sp>
        <p:nvSpPr>
          <p:cNvPr id="18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5F7B2E-E9BF-C4F0-D8C5-F3D2C97849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3084565"/>
            <a:ext cx="4243589" cy="3320668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>
              <a:buNone/>
            </a:pPr>
            <a:r>
              <a:rPr lang="pt-BR" sz="2000" dirty="0">
                <a:latin typeface="Arial Nova"/>
                <a:ea typeface="+mn-lt"/>
                <a:cs typeface="+mn-lt"/>
              </a:rPr>
              <a:t>Como o próprio nome já diz, vale das ondas é porque dentro do parque tem uma piscina de ondas enorme, as ondas também são bem altas. </a:t>
            </a:r>
          </a:p>
          <a:p>
            <a:pPr>
              <a:buNone/>
            </a:pPr>
            <a:r>
              <a:rPr lang="pt-BR" sz="2000" dirty="0">
                <a:latin typeface="Arial Nova"/>
                <a:ea typeface="+mn-lt"/>
                <a:cs typeface="+mn-lt"/>
              </a:rPr>
              <a:t>Uma praia artificial foi construída dentro do parque aquático, tem até areia de verdade. Rio corrente, toboáguas, outras piscinas e bastante agito podem ser encontrado no parque.</a:t>
            </a:r>
            <a:endParaRPr lang="en-US" sz="2000" dirty="0">
              <a:latin typeface="Arial Nova"/>
              <a:ea typeface="+mn-lt"/>
              <a:cs typeface="+mn-lt"/>
            </a:endParaRPr>
          </a:p>
          <a:p>
            <a:pPr marL="0" indent="0">
              <a:buNone/>
            </a:pPr>
            <a:endParaRPr lang="en-US" sz="2000" dirty="0">
              <a:latin typeface="Arial Nova"/>
              <a:cs typeface="Calibri" panose="020F0502020204030204"/>
            </a:endParaRP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16EEB5CD-2D55-2DB6-624C-C689CA6A5A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389" r="18658" b="-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484077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!!Rectangle">
            <a:extLst>
              <a:ext uri="{FF2B5EF4-FFF2-40B4-BE49-F238E27FC236}">
                <a16:creationId xmlns:a16="http://schemas.microsoft.com/office/drawing/2014/main" id="{7C432AFE-B3D2-4BFF-BF8F-96C27AFF1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Map&#10;&#10;Description automatically generated">
            <a:extLst>
              <a:ext uri="{FF2B5EF4-FFF2-40B4-BE49-F238E27FC236}">
                <a16:creationId xmlns:a16="http://schemas.microsoft.com/office/drawing/2014/main" id="{1B0B1F2A-4CEC-3C77-FCCF-E2BF8D639EA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2774" b="22226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8ED8E76-88C0-01CB-9C99-829DC068D5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9" y="941832"/>
            <a:ext cx="10506456" cy="2057400"/>
          </a:xfrm>
        </p:spPr>
        <p:txBody>
          <a:bodyPr anchor="b">
            <a:normAutofit/>
          </a:bodyPr>
          <a:lstStyle/>
          <a:p>
            <a:r>
              <a:rPr lang="en-US" sz="5400" b="1" dirty="0">
                <a:solidFill>
                  <a:srgbClr val="FFC000"/>
                </a:solidFill>
                <a:latin typeface="Dubai"/>
                <a:cs typeface="Calibri Light"/>
              </a:rPr>
              <a:t>VALLEY OF WAVES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01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3241202"/>
            <a:ext cx="10506456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7F5690-FD17-2970-F443-AE86B95E52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3502152"/>
            <a:ext cx="10506456" cy="2670048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buNone/>
            </a:pPr>
            <a:r>
              <a:rPr lang="pt-BR" sz="2400" dirty="0">
                <a:latin typeface="Arial Nova"/>
              </a:rPr>
              <a:t>Para os hóspedes do Sun City a entrada é gratuita em todos os dias de hospedagem.</a:t>
            </a:r>
            <a:endParaRPr lang="en-US" sz="2400">
              <a:latin typeface="Arial Nova"/>
            </a:endParaRPr>
          </a:p>
          <a:p>
            <a:pPr>
              <a:buNone/>
            </a:pPr>
            <a:r>
              <a:rPr lang="pt-BR" sz="2400" dirty="0">
                <a:latin typeface="Arial Nova"/>
              </a:rPr>
              <a:t>Mas se você não é hóspede, pode pagar a taxa de </a:t>
            </a:r>
            <a:r>
              <a:rPr lang="pt-BR" sz="2400" dirty="0" err="1">
                <a:latin typeface="Arial Nova"/>
              </a:rPr>
              <a:t>day</a:t>
            </a:r>
            <a:r>
              <a:rPr lang="pt-BR" sz="2400" dirty="0">
                <a:latin typeface="Arial Nova"/>
              </a:rPr>
              <a:t> use e passar o dia todo por lá.</a:t>
            </a:r>
            <a:endParaRPr lang="en-US" sz="2400">
              <a:latin typeface="Arial Nova"/>
            </a:endParaRPr>
          </a:p>
          <a:p>
            <a:pPr>
              <a:buNone/>
            </a:pPr>
            <a:r>
              <a:rPr lang="pt-BR" sz="2400" dirty="0">
                <a:latin typeface="Arial Nova"/>
              </a:rPr>
              <a:t>   Adultos: R$19</a:t>
            </a:r>
            <a:endParaRPr lang="en-US" sz="2400" dirty="0">
              <a:latin typeface="Arial Nova"/>
              <a:cs typeface="Calibri" panose="020F0502020204030204"/>
            </a:endParaRPr>
          </a:p>
          <a:p>
            <a:pPr>
              <a:buNone/>
            </a:pPr>
            <a:r>
              <a:rPr lang="pt-BR" sz="2400" dirty="0">
                <a:latin typeface="Arial Nova"/>
              </a:rPr>
              <a:t>   Crianças (2 – 12 anos): R$15</a:t>
            </a:r>
            <a:endParaRPr lang="en-US" sz="2400" dirty="0">
              <a:latin typeface="Arial Nova"/>
              <a:cs typeface="Calibri" panose="020F0502020204030204"/>
            </a:endParaRPr>
          </a:p>
          <a:p>
            <a:pPr>
              <a:buNone/>
            </a:pPr>
            <a:r>
              <a:rPr lang="pt-BR" sz="2400" dirty="0">
                <a:latin typeface="Arial Nova"/>
              </a:rPr>
              <a:t>   Menores de 2 anos não pagam entrada.</a:t>
            </a:r>
            <a:endParaRPr lang="en-US" sz="2400">
              <a:latin typeface="Arial Nova"/>
              <a:ea typeface="+mn-lt"/>
              <a:cs typeface="+mn-lt"/>
            </a:endParaRPr>
          </a:p>
          <a:p>
            <a:pPr marL="0" indent="0">
              <a:buNone/>
            </a:pPr>
            <a:endParaRPr lang="en-US" sz="2400" dirty="0">
              <a:latin typeface="Arial Nova"/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9043697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!!Rectangle">
            <a:extLst>
              <a:ext uri="{FF2B5EF4-FFF2-40B4-BE49-F238E27FC236}">
                <a16:creationId xmlns:a16="http://schemas.microsoft.com/office/drawing/2014/main" id="{7C432AFE-B3D2-4BFF-BF8F-96C27AFF1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A picture containing sky, outdoor, elephant, stone&#10;&#10;Description automatically generated">
            <a:extLst>
              <a:ext uri="{FF2B5EF4-FFF2-40B4-BE49-F238E27FC236}">
                <a16:creationId xmlns:a16="http://schemas.microsoft.com/office/drawing/2014/main" id="{1CCDA56C-251A-AFCF-380E-554DD31383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23187" b="1813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C2AF5E2-C327-4782-2A1F-3047EEF248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9" y="941832"/>
            <a:ext cx="10506456" cy="2057400"/>
          </a:xfrm>
        </p:spPr>
        <p:txBody>
          <a:bodyPr anchor="b">
            <a:normAutofit/>
          </a:bodyPr>
          <a:lstStyle/>
          <a:p>
            <a:r>
              <a:rPr lang="en-US" sz="6000" b="1" dirty="0">
                <a:solidFill>
                  <a:srgbClr val="FFC000"/>
                </a:solidFill>
                <a:latin typeface="Dubai"/>
                <a:cs typeface="Calibri Light"/>
              </a:rPr>
              <a:t>HORÁRIOS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01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3241202"/>
            <a:ext cx="10506456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CACDD6-094D-1A88-4436-970D483A01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5359" y="3502152"/>
            <a:ext cx="10562900" cy="2966381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buNone/>
            </a:pPr>
            <a:r>
              <a:rPr lang="pt-BR" sz="2400" dirty="0">
                <a:latin typeface="Arial Nova"/>
                <a:ea typeface="+mn-lt"/>
                <a:cs typeface="+mn-lt"/>
              </a:rPr>
              <a:t>Sábado 09:00–18:00</a:t>
            </a:r>
            <a:endParaRPr lang="en-US" sz="2400">
              <a:latin typeface="Arial Nova"/>
              <a:ea typeface="+mn-lt"/>
              <a:cs typeface="+mn-lt"/>
            </a:endParaRPr>
          </a:p>
          <a:p>
            <a:pPr>
              <a:buNone/>
            </a:pPr>
            <a:r>
              <a:rPr lang="pt-BR" sz="2400" dirty="0">
                <a:latin typeface="Arial Nova"/>
                <a:ea typeface="+mn-lt"/>
                <a:cs typeface="+mn-lt"/>
              </a:rPr>
              <a:t>Domingo 09:00–18:00</a:t>
            </a:r>
            <a:endParaRPr lang="en-US" sz="2400">
              <a:latin typeface="Arial Nova"/>
              <a:ea typeface="+mn-lt"/>
              <a:cs typeface="+mn-lt"/>
            </a:endParaRPr>
          </a:p>
          <a:p>
            <a:pPr>
              <a:buNone/>
            </a:pPr>
            <a:r>
              <a:rPr lang="pt-BR" sz="2400" dirty="0">
                <a:latin typeface="Arial Nova"/>
                <a:ea typeface="+mn-lt"/>
                <a:cs typeface="+mn-lt"/>
              </a:rPr>
              <a:t>Segunda-feira 09:00–18:00</a:t>
            </a:r>
            <a:endParaRPr lang="en-US" sz="2400" dirty="0">
              <a:latin typeface="Arial Nova"/>
              <a:ea typeface="+mn-lt"/>
              <a:cs typeface="+mn-lt"/>
            </a:endParaRPr>
          </a:p>
          <a:p>
            <a:pPr>
              <a:buNone/>
            </a:pPr>
            <a:r>
              <a:rPr lang="pt-BR" sz="2400" dirty="0">
                <a:latin typeface="Arial Nova"/>
                <a:ea typeface="+mn-lt"/>
                <a:cs typeface="+mn-lt"/>
              </a:rPr>
              <a:t>Terça-feira 09:00–18:00</a:t>
            </a:r>
            <a:endParaRPr lang="en-US" sz="2400">
              <a:latin typeface="Arial Nova"/>
              <a:ea typeface="+mn-lt"/>
              <a:cs typeface="+mn-lt"/>
            </a:endParaRPr>
          </a:p>
          <a:p>
            <a:pPr>
              <a:buNone/>
            </a:pPr>
            <a:r>
              <a:rPr lang="pt-BR" sz="2400" dirty="0">
                <a:latin typeface="Arial Nova"/>
                <a:ea typeface="+mn-lt"/>
                <a:cs typeface="+mn-lt"/>
              </a:rPr>
              <a:t>Quarta-feira 09:00–18:00</a:t>
            </a:r>
            <a:endParaRPr lang="en-US" sz="2400" dirty="0">
              <a:latin typeface="Arial Nova"/>
              <a:ea typeface="+mn-lt"/>
              <a:cs typeface="+mn-lt"/>
            </a:endParaRPr>
          </a:p>
          <a:p>
            <a:pPr>
              <a:buNone/>
            </a:pPr>
            <a:r>
              <a:rPr lang="pt-BR" sz="2400" dirty="0">
                <a:latin typeface="Arial Nova"/>
                <a:ea typeface="+mn-lt"/>
                <a:cs typeface="+mn-lt"/>
              </a:rPr>
              <a:t>Quinta-feira 09:00–18:00</a:t>
            </a:r>
            <a:endParaRPr lang="en-US" sz="2400" dirty="0">
              <a:latin typeface="Arial Nova"/>
              <a:ea typeface="+mn-lt"/>
              <a:cs typeface="+mn-lt"/>
            </a:endParaRPr>
          </a:p>
          <a:p>
            <a:pPr>
              <a:buNone/>
            </a:pPr>
            <a:r>
              <a:rPr lang="pt-BR" sz="2400" dirty="0">
                <a:latin typeface="Arial Nova"/>
                <a:ea typeface="+mn-lt"/>
                <a:cs typeface="+mn-lt"/>
              </a:rPr>
              <a:t>Sexta-feira 09:00–20:00</a:t>
            </a:r>
            <a:endParaRPr lang="en-US" sz="2400" dirty="0">
              <a:latin typeface="Arial Nova"/>
              <a:ea typeface="+mn-lt"/>
              <a:cs typeface="+mn-lt"/>
            </a:endParaRPr>
          </a:p>
          <a:p>
            <a:pPr marL="0" indent="0">
              <a:buNone/>
            </a:pPr>
            <a:endParaRPr lang="en-US" sz="2400" dirty="0">
              <a:latin typeface="Arial Nova"/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1185929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92A5E70A-6E0E-9B01-E225-E0298EADFB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189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366463-8C40-9FC8-C9A6-5A2EAFD08C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Autofit/>
          </a:bodyPr>
          <a:lstStyle/>
          <a:p>
            <a:r>
              <a:rPr lang="en-US" b="1" dirty="0">
                <a:solidFill>
                  <a:schemeClr val="accent4"/>
                </a:solidFill>
                <a:latin typeface="Dubai"/>
                <a:cs typeface="Calibri Light"/>
              </a:rPr>
              <a:t>HISTÓRIA E POLÍTICA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8D8E21-5C4C-B31D-E8B0-832FA2B14F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6427" y="2548721"/>
            <a:ext cx="4130350" cy="4307924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1800" dirty="0">
                <a:latin typeface="Arial Nova"/>
                <a:ea typeface="+mn-lt"/>
                <a:cs typeface="+mn-lt"/>
              </a:rPr>
              <a:t>O </a:t>
            </a:r>
            <a:r>
              <a:rPr lang="en-US" sz="1800" err="1">
                <a:latin typeface="Arial Nova"/>
                <a:ea typeface="+mn-lt"/>
                <a:cs typeface="+mn-lt"/>
              </a:rPr>
              <a:t>país</a:t>
            </a:r>
            <a:r>
              <a:rPr lang="en-US" sz="1800" dirty="0">
                <a:latin typeface="Arial Nova"/>
                <a:ea typeface="+mn-lt"/>
                <a:cs typeface="+mn-lt"/>
              </a:rPr>
              <a:t>, </a:t>
            </a:r>
            <a:r>
              <a:rPr lang="en-US" sz="1800" err="1">
                <a:latin typeface="Arial Nova"/>
                <a:ea typeface="+mn-lt"/>
                <a:cs typeface="+mn-lt"/>
              </a:rPr>
              <a:t>atualmente</a:t>
            </a:r>
            <a:r>
              <a:rPr lang="en-US" sz="1800" dirty="0">
                <a:latin typeface="Arial Nova"/>
                <a:ea typeface="+mn-lt"/>
                <a:cs typeface="+mn-lt"/>
              </a:rPr>
              <a:t>, é </a:t>
            </a:r>
            <a:r>
              <a:rPr lang="en-US" sz="1800" err="1">
                <a:latin typeface="Arial Nova"/>
                <a:ea typeface="+mn-lt"/>
                <a:cs typeface="+mn-lt"/>
              </a:rPr>
              <a:t>dividido</a:t>
            </a:r>
            <a:r>
              <a:rPr lang="en-US" sz="1800" dirty="0">
                <a:latin typeface="Arial Nova"/>
                <a:ea typeface="+mn-lt"/>
                <a:cs typeface="+mn-lt"/>
              </a:rPr>
              <a:t> entre </a:t>
            </a:r>
            <a:r>
              <a:rPr lang="en-US" sz="1800" err="1">
                <a:latin typeface="Arial Nova"/>
                <a:ea typeface="+mn-lt"/>
                <a:cs typeface="+mn-lt"/>
              </a:rPr>
              <a:t>três</a:t>
            </a:r>
            <a:r>
              <a:rPr lang="en-US" sz="1800" dirty="0">
                <a:latin typeface="Arial Nova"/>
                <a:ea typeface="+mn-lt"/>
                <a:cs typeface="+mn-lt"/>
              </a:rPr>
              <a:t> </a:t>
            </a:r>
            <a:r>
              <a:rPr lang="en-US" sz="1800" err="1">
                <a:latin typeface="Arial Nova"/>
                <a:ea typeface="+mn-lt"/>
                <a:cs typeface="+mn-lt"/>
              </a:rPr>
              <a:t>poderes</a:t>
            </a:r>
            <a:r>
              <a:rPr lang="en-US" sz="1800" dirty="0">
                <a:latin typeface="Arial Nova"/>
                <a:ea typeface="+mn-lt"/>
                <a:cs typeface="+mn-lt"/>
              </a:rPr>
              <a:t>: </a:t>
            </a:r>
            <a:r>
              <a:rPr lang="en-US" sz="1800" err="1">
                <a:latin typeface="Arial Nova"/>
                <a:ea typeface="+mn-lt"/>
                <a:cs typeface="+mn-lt"/>
              </a:rPr>
              <a:t>Executivo</a:t>
            </a:r>
            <a:r>
              <a:rPr lang="en-US" sz="1800" dirty="0">
                <a:latin typeface="Arial Nova"/>
                <a:ea typeface="+mn-lt"/>
                <a:cs typeface="+mn-lt"/>
              </a:rPr>
              <a:t>, </a:t>
            </a:r>
            <a:r>
              <a:rPr lang="en-US" sz="1800" err="1">
                <a:latin typeface="Arial Nova"/>
                <a:ea typeface="+mn-lt"/>
                <a:cs typeface="+mn-lt"/>
              </a:rPr>
              <a:t>Judiciário</a:t>
            </a:r>
            <a:r>
              <a:rPr lang="en-US" sz="1800" dirty="0">
                <a:latin typeface="Arial Nova"/>
                <a:ea typeface="+mn-lt"/>
                <a:cs typeface="+mn-lt"/>
              </a:rPr>
              <a:t> e </a:t>
            </a:r>
            <a:r>
              <a:rPr lang="en-US" sz="1800" err="1">
                <a:latin typeface="Arial Nova"/>
                <a:ea typeface="+mn-lt"/>
                <a:cs typeface="+mn-lt"/>
              </a:rPr>
              <a:t>Legislativo</a:t>
            </a:r>
            <a:r>
              <a:rPr lang="en-US" sz="1800" dirty="0">
                <a:latin typeface="Arial Nova"/>
                <a:ea typeface="+mn-lt"/>
                <a:cs typeface="+mn-lt"/>
              </a:rPr>
              <a:t>. O </a:t>
            </a:r>
            <a:r>
              <a:rPr lang="en-US" sz="1800" err="1">
                <a:latin typeface="Arial Nova"/>
                <a:ea typeface="+mn-lt"/>
                <a:cs typeface="+mn-lt"/>
              </a:rPr>
              <a:t>executivo</a:t>
            </a:r>
            <a:r>
              <a:rPr lang="en-US" sz="1800" dirty="0">
                <a:latin typeface="Arial Nova"/>
                <a:ea typeface="+mn-lt"/>
                <a:cs typeface="+mn-lt"/>
              </a:rPr>
              <a:t> é </a:t>
            </a:r>
            <a:r>
              <a:rPr lang="en-US" sz="1800" err="1">
                <a:latin typeface="Arial Nova"/>
                <a:ea typeface="+mn-lt"/>
                <a:cs typeface="+mn-lt"/>
              </a:rPr>
              <a:t>representado</a:t>
            </a:r>
            <a:r>
              <a:rPr lang="en-US" sz="1800" dirty="0">
                <a:latin typeface="Arial Nova"/>
                <a:ea typeface="+mn-lt"/>
                <a:cs typeface="+mn-lt"/>
              </a:rPr>
              <a:t> </a:t>
            </a:r>
            <a:r>
              <a:rPr lang="en-US" sz="1800" err="1">
                <a:latin typeface="Arial Nova"/>
                <a:ea typeface="+mn-lt"/>
                <a:cs typeface="+mn-lt"/>
              </a:rPr>
              <a:t>pelo</a:t>
            </a:r>
            <a:r>
              <a:rPr lang="en-US" sz="1800" dirty="0">
                <a:latin typeface="Arial Nova"/>
                <a:ea typeface="+mn-lt"/>
                <a:cs typeface="+mn-lt"/>
              </a:rPr>
              <a:t> </a:t>
            </a:r>
            <a:r>
              <a:rPr lang="en-US" sz="1800" err="1">
                <a:latin typeface="Arial Nova"/>
                <a:ea typeface="+mn-lt"/>
                <a:cs typeface="+mn-lt"/>
              </a:rPr>
              <a:t>governo</a:t>
            </a:r>
            <a:r>
              <a:rPr lang="en-US" sz="1800" dirty="0">
                <a:latin typeface="Arial Nova"/>
                <a:ea typeface="+mn-lt"/>
                <a:cs typeface="+mn-lt"/>
              </a:rPr>
              <a:t> </a:t>
            </a:r>
            <a:r>
              <a:rPr lang="en-US" sz="1800" err="1">
                <a:latin typeface="Arial Nova"/>
                <a:ea typeface="+mn-lt"/>
                <a:cs typeface="+mn-lt"/>
              </a:rPr>
              <a:t>estatal</a:t>
            </a:r>
            <a:r>
              <a:rPr lang="en-US" sz="1800" dirty="0">
                <a:latin typeface="Arial Nova"/>
                <a:ea typeface="+mn-lt"/>
                <a:cs typeface="+mn-lt"/>
              </a:rPr>
              <a:t>, </a:t>
            </a:r>
            <a:r>
              <a:rPr lang="en-US" sz="1800" err="1">
                <a:latin typeface="Arial Nova"/>
                <a:ea typeface="+mn-lt"/>
                <a:cs typeface="+mn-lt"/>
              </a:rPr>
              <a:t>sendo</a:t>
            </a:r>
            <a:r>
              <a:rPr lang="en-US" sz="1800" dirty="0">
                <a:latin typeface="Arial Nova"/>
                <a:ea typeface="+mn-lt"/>
                <a:cs typeface="+mn-lt"/>
              </a:rPr>
              <a:t> </a:t>
            </a:r>
            <a:r>
              <a:rPr lang="en-US" sz="1800" err="1">
                <a:latin typeface="Arial Nova"/>
                <a:ea typeface="+mn-lt"/>
                <a:cs typeface="+mn-lt"/>
              </a:rPr>
              <a:t>liderado</a:t>
            </a:r>
            <a:r>
              <a:rPr lang="en-US" sz="1800" dirty="0">
                <a:latin typeface="Arial Nova"/>
                <a:ea typeface="+mn-lt"/>
                <a:cs typeface="+mn-lt"/>
              </a:rPr>
              <a:t> </a:t>
            </a:r>
            <a:r>
              <a:rPr lang="en-US" sz="1800" err="1">
                <a:latin typeface="Arial Nova"/>
                <a:ea typeface="+mn-lt"/>
                <a:cs typeface="+mn-lt"/>
              </a:rPr>
              <a:t>pelo</a:t>
            </a:r>
            <a:r>
              <a:rPr lang="en-US" sz="1800" dirty="0">
                <a:latin typeface="Arial Nova"/>
                <a:ea typeface="+mn-lt"/>
                <a:cs typeface="+mn-lt"/>
              </a:rPr>
              <a:t> </a:t>
            </a:r>
            <a:r>
              <a:rPr lang="en-US" sz="1800" err="1">
                <a:latin typeface="Arial Nova"/>
                <a:ea typeface="+mn-lt"/>
                <a:cs typeface="+mn-lt"/>
              </a:rPr>
              <a:t>seu</a:t>
            </a:r>
            <a:r>
              <a:rPr lang="en-US" sz="1800" dirty="0">
                <a:latin typeface="Arial Nova"/>
                <a:ea typeface="+mn-lt"/>
                <a:cs typeface="+mn-lt"/>
              </a:rPr>
              <a:t> </a:t>
            </a:r>
            <a:r>
              <a:rPr lang="en-US" sz="1800" err="1">
                <a:latin typeface="Arial Nova"/>
                <a:ea typeface="+mn-lt"/>
                <a:cs typeface="+mn-lt"/>
              </a:rPr>
              <a:t>Presidente</a:t>
            </a:r>
            <a:r>
              <a:rPr lang="en-US" sz="1800" dirty="0">
                <a:latin typeface="Arial Nova"/>
                <a:ea typeface="+mn-lt"/>
                <a:cs typeface="+mn-lt"/>
              </a:rPr>
              <a:t> da República, que </a:t>
            </a:r>
            <a:r>
              <a:rPr lang="en-US" sz="1800" err="1">
                <a:latin typeface="Arial Nova"/>
                <a:ea typeface="+mn-lt"/>
                <a:cs typeface="+mn-lt"/>
              </a:rPr>
              <a:t>atulmente</a:t>
            </a:r>
            <a:r>
              <a:rPr lang="en-US" sz="1800" dirty="0">
                <a:latin typeface="Arial Nova"/>
                <a:ea typeface="+mn-lt"/>
                <a:cs typeface="+mn-lt"/>
              </a:rPr>
              <a:t> é o Cyril Ramaphosa. O </a:t>
            </a:r>
            <a:r>
              <a:rPr lang="en-US" sz="1800" err="1">
                <a:latin typeface="Arial Nova"/>
                <a:ea typeface="+mn-lt"/>
                <a:cs typeface="+mn-lt"/>
              </a:rPr>
              <a:t>judiciário</a:t>
            </a:r>
            <a:r>
              <a:rPr lang="en-US" sz="1800" dirty="0">
                <a:latin typeface="Arial Nova"/>
                <a:ea typeface="+mn-lt"/>
                <a:cs typeface="+mn-lt"/>
              </a:rPr>
              <a:t> é </a:t>
            </a:r>
            <a:r>
              <a:rPr lang="en-US" sz="1800" err="1">
                <a:latin typeface="Arial Nova"/>
                <a:ea typeface="+mn-lt"/>
                <a:cs typeface="+mn-lt"/>
              </a:rPr>
              <a:t>representado</a:t>
            </a:r>
            <a:r>
              <a:rPr lang="en-US" sz="1800" dirty="0">
                <a:latin typeface="Arial Nova"/>
                <a:ea typeface="+mn-lt"/>
                <a:cs typeface="+mn-lt"/>
              </a:rPr>
              <a:t> </a:t>
            </a:r>
            <a:r>
              <a:rPr lang="en-US" sz="1800" err="1">
                <a:latin typeface="Arial Nova"/>
                <a:ea typeface="+mn-lt"/>
                <a:cs typeface="+mn-lt"/>
              </a:rPr>
              <a:t>por</a:t>
            </a:r>
            <a:r>
              <a:rPr lang="en-US" sz="1800" dirty="0">
                <a:latin typeface="Arial Nova"/>
                <a:ea typeface="+mn-lt"/>
                <a:cs typeface="+mn-lt"/>
              </a:rPr>
              <a:t> </a:t>
            </a:r>
            <a:r>
              <a:rPr lang="en-US" sz="1800" err="1">
                <a:latin typeface="Arial Nova"/>
                <a:ea typeface="+mn-lt"/>
                <a:cs typeface="+mn-lt"/>
              </a:rPr>
              <a:t>inúmeras</a:t>
            </a:r>
            <a:r>
              <a:rPr lang="en-US" sz="1800" dirty="0">
                <a:latin typeface="Arial Nova"/>
                <a:ea typeface="+mn-lt"/>
                <a:cs typeface="+mn-lt"/>
              </a:rPr>
              <a:t> </a:t>
            </a:r>
            <a:r>
              <a:rPr lang="en-US" sz="1800" err="1">
                <a:latin typeface="Arial Nova"/>
                <a:ea typeface="+mn-lt"/>
                <a:cs typeface="+mn-lt"/>
              </a:rPr>
              <a:t>cortes</a:t>
            </a:r>
            <a:r>
              <a:rPr lang="en-US" sz="1800" dirty="0">
                <a:latin typeface="Arial Nova"/>
                <a:ea typeface="+mn-lt"/>
                <a:cs typeface="+mn-lt"/>
              </a:rPr>
              <a:t> do </a:t>
            </a:r>
            <a:r>
              <a:rPr lang="en-US" sz="1800" err="1">
                <a:latin typeface="Arial Nova"/>
                <a:ea typeface="+mn-lt"/>
                <a:cs typeface="+mn-lt"/>
              </a:rPr>
              <a:t>país</a:t>
            </a:r>
            <a:r>
              <a:rPr lang="en-US" sz="1800" dirty="0">
                <a:latin typeface="Arial Nova"/>
                <a:ea typeface="+mn-lt"/>
                <a:cs typeface="+mn-lt"/>
              </a:rPr>
              <a:t>, </a:t>
            </a:r>
            <a:r>
              <a:rPr lang="en-US" sz="1800" err="1">
                <a:latin typeface="Arial Nova"/>
                <a:ea typeface="+mn-lt"/>
                <a:cs typeface="+mn-lt"/>
              </a:rPr>
              <a:t>principalmente</a:t>
            </a:r>
            <a:r>
              <a:rPr lang="en-US" sz="1800" dirty="0">
                <a:latin typeface="Arial Nova"/>
                <a:ea typeface="+mn-lt"/>
                <a:cs typeface="+mn-lt"/>
              </a:rPr>
              <a:t> a Corte </a:t>
            </a:r>
            <a:r>
              <a:rPr lang="en-US" sz="1800" err="1">
                <a:latin typeface="Arial Nova"/>
                <a:ea typeface="+mn-lt"/>
                <a:cs typeface="+mn-lt"/>
              </a:rPr>
              <a:t>Constitucional</a:t>
            </a:r>
            <a:r>
              <a:rPr lang="en-US" sz="1800" dirty="0">
                <a:latin typeface="Arial Nova"/>
                <a:ea typeface="+mn-lt"/>
                <a:cs typeface="+mn-lt"/>
              </a:rPr>
              <a:t>, tribunal </a:t>
            </a:r>
            <a:r>
              <a:rPr lang="en-US" sz="1800" err="1">
                <a:latin typeface="Arial Nova"/>
                <a:ea typeface="+mn-lt"/>
                <a:cs typeface="+mn-lt"/>
              </a:rPr>
              <a:t>máximo</a:t>
            </a:r>
            <a:r>
              <a:rPr lang="en-US" sz="1800" dirty="0">
                <a:latin typeface="Arial Nova"/>
                <a:ea typeface="+mn-lt"/>
                <a:cs typeface="+mn-lt"/>
              </a:rPr>
              <a:t> do </a:t>
            </a:r>
            <a:r>
              <a:rPr lang="en-US" sz="1800" err="1">
                <a:latin typeface="Arial Nova"/>
                <a:ea typeface="+mn-lt"/>
                <a:cs typeface="+mn-lt"/>
              </a:rPr>
              <a:t>país</a:t>
            </a:r>
            <a:r>
              <a:rPr lang="en-US" sz="1800" dirty="0">
                <a:latin typeface="Arial Nova"/>
                <a:ea typeface="+mn-lt"/>
                <a:cs typeface="+mn-lt"/>
              </a:rPr>
              <a:t>, </a:t>
            </a:r>
            <a:r>
              <a:rPr lang="en-US" sz="1800" err="1">
                <a:latin typeface="Arial Nova"/>
                <a:ea typeface="+mn-lt"/>
                <a:cs typeface="+mn-lt"/>
              </a:rPr>
              <a:t>equivalente</a:t>
            </a:r>
            <a:r>
              <a:rPr lang="en-US" sz="1800" dirty="0">
                <a:latin typeface="Arial Nova"/>
                <a:ea typeface="+mn-lt"/>
                <a:cs typeface="+mn-lt"/>
              </a:rPr>
              <a:t> </a:t>
            </a:r>
            <a:r>
              <a:rPr lang="en-US" sz="1800" err="1">
                <a:latin typeface="Arial Nova"/>
                <a:ea typeface="+mn-lt"/>
                <a:cs typeface="+mn-lt"/>
              </a:rPr>
              <a:t>ao</a:t>
            </a:r>
            <a:r>
              <a:rPr lang="en-US" sz="1800" dirty="0">
                <a:latin typeface="Arial Nova"/>
                <a:ea typeface="+mn-lt"/>
                <a:cs typeface="+mn-lt"/>
              </a:rPr>
              <a:t> Supremo Tribunal Federal do </a:t>
            </a:r>
            <a:r>
              <a:rPr lang="en-US" sz="1800" dirty="0" err="1">
                <a:latin typeface="Arial Nova"/>
                <a:ea typeface="+mn-lt"/>
                <a:cs typeface="+mn-lt"/>
              </a:rPr>
              <a:t>Brasil</a:t>
            </a:r>
            <a:r>
              <a:rPr lang="en-US" sz="1800" dirty="0">
                <a:latin typeface="Arial Nova"/>
                <a:ea typeface="+mn-lt"/>
                <a:cs typeface="+mn-lt"/>
              </a:rPr>
              <a:t>. O </a:t>
            </a:r>
            <a:r>
              <a:rPr lang="en-US" sz="1800" dirty="0" err="1">
                <a:latin typeface="Arial Nova"/>
                <a:ea typeface="+mn-lt"/>
                <a:cs typeface="+mn-lt"/>
              </a:rPr>
              <a:t>poder</a:t>
            </a:r>
            <a:r>
              <a:rPr lang="en-US" sz="1800" dirty="0">
                <a:latin typeface="Arial Nova"/>
                <a:ea typeface="+mn-lt"/>
                <a:cs typeface="+mn-lt"/>
              </a:rPr>
              <a:t> </a:t>
            </a:r>
            <a:r>
              <a:rPr lang="en-US" sz="1800" dirty="0" err="1">
                <a:latin typeface="Arial Nova"/>
                <a:ea typeface="+mn-lt"/>
                <a:cs typeface="+mn-lt"/>
              </a:rPr>
              <a:t>Legislativo</a:t>
            </a:r>
            <a:r>
              <a:rPr lang="en-US" sz="1800" dirty="0">
                <a:latin typeface="Arial Nova"/>
                <a:ea typeface="+mn-lt"/>
                <a:cs typeface="+mn-lt"/>
              </a:rPr>
              <a:t> é </a:t>
            </a:r>
            <a:r>
              <a:rPr lang="en-US" sz="1800" dirty="0" err="1">
                <a:latin typeface="Arial Nova"/>
                <a:ea typeface="+mn-lt"/>
                <a:cs typeface="+mn-lt"/>
              </a:rPr>
              <a:t>representado</a:t>
            </a:r>
            <a:r>
              <a:rPr lang="en-US" sz="1800" dirty="0">
                <a:latin typeface="Arial Nova"/>
                <a:ea typeface="+mn-lt"/>
                <a:cs typeface="+mn-lt"/>
              </a:rPr>
              <a:t> </a:t>
            </a:r>
            <a:r>
              <a:rPr lang="en-US" sz="1800" dirty="0" err="1">
                <a:latin typeface="Arial Nova"/>
                <a:ea typeface="+mn-lt"/>
                <a:cs typeface="+mn-lt"/>
              </a:rPr>
              <a:t>pelo</a:t>
            </a:r>
            <a:r>
              <a:rPr lang="en-US" sz="1800" dirty="0">
                <a:latin typeface="Arial Nova"/>
                <a:ea typeface="+mn-lt"/>
                <a:cs typeface="+mn-lt"/>
              </a:rPr>
              <a:t> </a:t>
            </a:r>
            <a:r>
              <a:rPr lang="en-US" sz="1800" dirty="0" err="1">
                <a:latin typeface="Arial Nova"/>
                <a:ea typeface="+mn-lt"/>
                <a:cs typeface="+mn-lt"/>
              </a:rPr>
              <a:t>Parlamento</a:t>
            </a:r>
            <a:r>
              <a:rPr lang="en-US" sz="1800" dirty="0">
                <a:latin typeface="Arial Nova"/>
                <a:ea typeface="+mn-lt"/>
                <a:cs typeface="+mn-lt"/>
              </a:rPr>
              <a:t>, que </a:t>
            </a:r>
            <a:r>
              <a:rPr lang="en-US" sz="1800" dirty="0" err="1">
                <a:latin typeface="Arial Nova"/>
                <a:ea typeface="+mn-lt"/>
                <a:cs typeface="+mn-lt"/>
              </a:rPr>
              <a:t>contém</a:t>
            </a:r>
            <a:r>
              <a:rPr lang="en-US" sz="1800" dirty="0">
                <a:latin typeface="Arial Nova"/>
                <a:ea typeface="+mn-lt"/>
                <a:cs typeface="+mn-lt"/>
              </a:rPr>
              <a:t> o </a:t>
            </a:r>
            <a:r>
              <a:rPr lang="en-US" sz="1800" dirty="0" err="1">
                <a:latin typeface="Arial Nova"/>
                <a:ea typeface="+mn-lt"/>
                <a:cs typeface="+mn-lt"/>
              </a:rPr>
              <a:t>Senado</a:t>
            </a:r>
            <a:r>
              <a:rPr lang="en-US" sz="1800" dirty="0">
                <a:latin typeface="Arial Nova"/>
                <a:ea typeface="+mn-lt"/>
                <a:cs typeface="+mn-lt"/>
              </a:rPr>
              <a:t>, </a:t>
            </a:r>
            <a:r>
              <a:rPr lang="en-US" sz="1800" dirty="0" err="1">
                <a:latin typeface="Arial Nova"/>
                <a:ea typeface="+mn-lt"/>
                <a:cs typeface="+mn-lt"/>
              </a:rPr>
              <a:t>onde</a:t>
            </a:r>
            <a:r>
              <a:rPr lang="en-US" sz="1800" dirty="0">
                <a:latin typeface="Arial Nova"/>
                <a:ea typeface="+mn-lt"/>
                <a:cs typeface="+mn-lt"/>
              </a:rPr>
              <a:t> 90 </a:t>
            </a:r>
            <a:r>
              <a:rPr lang="en-US" sz="1800" dirty="0" err="1">
                <a:latin typeface="Arial Nova"/>
                <a:ea typeface="+mn-lt"/>
                <a:cs typeface="+mn-lt"/>
              </a:rPr>
              <a:t>senadores</a:t>
            </a:r>
            <a:r>
              <a:rPr lang="en-US" sz="1800" dirty="0">
                <a:latin typeface="Arial Nova"/>
                <a:ea typeface="+mn-lt"/>
                <a:cs typeface="+mn-lt"/>
              </a:rPr>
              <a:t> </a:t>
            </a:r>
            <a:r>
              <a:rPr lang="en-US" sz="1800" dirty="0" err="1">
                <a:latin typeface="Arial Nova"/>
                <a:ea typeface="+mn-lt"/>
                <a:cs typeface="+mn-lt"/>
              </a:rPr>
              <a:t>votam</a:t>
            </a:r>
            <a:r>
              <a:rPr lang="en-US" sz="1800" dirty="0">
                <a:latin typeface="Arial Nova"/>
                <a:ea typeface="+mn-lt"/>
                <a:cs typeface="+mn-lt"/>
              </a:rPr>
              <a:t> e </a:t>
            </a:r>
            <a:r>
              <a:rPr lang="en-US" sz="1800" dirty="0" err="1">
                <a:latin typeface="Arial Nova"/>
                <a:ea typeface="+mn-lt"/>
                <a:cs typeface="+mn-lt"/>
              </a:rPr>
              <a:t>discutem</a:t>
            </a:r>
            <a:r>
              <a:rPr lang="en-US" sz="1800" dirty="0">
                <a:latin typeface="Arial Nova"/>
                <a:ea typeface="+mn-lt"/>
                <a:cs typeface="+mn-lt"/>
              </a:rPr>
              <a:t> </a:t>
            </a:r>
            <a:r>
              <a:rPr lang="en-US" sz="1800" dirty="0" err="1">
                <a:latin typeface="Arial Nova"/>
                <a:ea typeface="+mn-lt"/>
                <a:cs typeface="+mn-lt"/>
              </a:rPr>
              <a:t>sobre</a:t>
            </a:r>
            <a:r>
              <a:rPr lang="en-US" sz="1800" dirty="0">
                <a:latin typeface="Arial Nova"/>
                <a:ea typeface="+mn-lt"/>
                <a:cs typeface="+mn-lt"/>
              </a:rPr>
              <a:t> leis do </a:t>
            </a:r>
            <a:r>
              <a:rPr lang="en-US" sz="1800" dirty="0" err="1">
                <a:latin typeface="Arial Nova"/>
                <a:ea typeface="+mn-lt"/>
                <a:cs typeface="+mn-lt"/>
              </a:rPr>
              <a:t>país</a:t>
            </a:r>
            <a:r>
              <a:rPr lang="en-US" sz="1800" dirty="0">
                <a:latin typeface="Arial Nova"/>
                <a:ea typeface="+mn-lt"/>
                <a:cs typeface="+mn-lt"/>
              </a:rPr>
              <a:t>, </a:t>
            </a:r>
            <a:r>
              <a:rPr lang="en-US" sz="1800" dirty="0" err="1">
                <a:latin typeface="Arial Nova"/>
                <a:ea typeface="+mn-lt"/>
                <a:cs typeface="+mn-lt"/>
              </a:rPr>
              <a:t>além</a:t>
            </a:r>
            <a:r>
              <a:rPr lang="en-US" sz="1800" dirty="0">
                <a:latin typeface="Arial Nova"/>
                <a:ea typeface="+mn-lt"/>
                <a:cs typeface="+mn-lt"/>
              </a:rPr>
              <a:t> da Assembleia Nacional, que </a:t>
            </a:r>
            <a:r>
              <a:rPr lang="en-US" sz="1800" dirty="0" err="1">
                <a:latin typeface="Arial Nova"/>
                <a:ea typeface="+mn-lt"/>
                <a:cs typeface="+mn-lt"/>
              </a:rPr>
              <a:t>contém</a:t>
            </a:r>
            <a:r>
              <a:rPr lang="en-US" sz="1800" dirty="0">
                <a:latin typeface="Arial Nova"/>
                <a:ea typeface="+mn-lt"/>
                <a:cs typeface="+mn-lt"/>
              </a:rPr>
              <a:t> 400 </a:t>
            </a:r>
            <a:r>
              <a:rPr lang="en-US" sz="1800" dirty="0" err="1">
                <a:latin typeface="Arial Nova"/>
                <a:ea typeface="+mn-lt"/>
                <a:cs typeface="+mn-lt"/>
              </a:rPr>
              <a:t>parlamentares</a:t>
            </a:r>
            <a:r>
              <a:rPr lang="en-US" sz="1800" dirty="0">
                <a:latin typeface="Arial Nova"/>
                <a:ea typeface="+mn-lt"/>
                <a:cs typeface="+mn-lt"/>
              </a:rPr>
              <a:t>.</a:t>
            </a:r>
            <a:endParaRPr lang="en-US" sz="1800">
              <a:latin typeface="Arial Nova"/>
            </a:endParaRPr>
          </a:p>
        </p:txBody>
      </p:sp>
    </p:spTree>
    <p:extLst>
      <p:ext uri="{BB962C8B-B14F-4D97-AF65-F5344CB8AC3E}">
        <p14:creationId xmlns:p14="http://schemas.microsoft.com/office/powerpoint/2010/main" val="6052547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E442304-DDBD-4F7B-8017-36BCC863F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A23BAC-E5C9-F13D-9707-A2E1F13AEE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778" y="640823"/>
            <a:ext cx="3827881" cy="5583148"/>
          </a:xfrm>
        </p:spPr>
        <p:txBody>
          <a:bodyPr anchor="ctr">
            <a:normAutofit/>
          </a:bodyPr>
          <a:lstStyle/>
          <a:p>
            <a:r>
              <a:rPr lang="en-US" sz="6000" b="1" dirty="0">
                <a:solidFill>
                  <a:srgbClr val="FFC000"/>
                </a:solidFill>
                <a:latin typeface="Dubai"/>
                <a:cs typeface="Calibri Light"/>
              </a:rPr>
              <a:t>SUN CITY RESORT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5E107275-3853-46FD-A241-DE4355A426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627450" y="3462719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0A838F5-459F-FEE8-6487-F5B02191968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43966293"/>
              </p:ext>
            </p:extLst>
          </p:nvPr>
        </p:nvGraphicFramePr>
        <p:xfrm>
          <a:off x="4648018" y="640822"/>
          <a:ext cx="6900512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764627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" name="Picture 7" descr="A picture containing mountain, tree, sky, outdoor&#10;&#10;Description automatically generated">
            <a:extLst>
              <a:ext uri="{FF2B5EF4-FFF2-40B4-BE49-F238E27FC236}">
                <a16:creationId xmlns:a16="http://schemas.microsoft.com/office/drawing/2014/main" id="{56293B4C-40EC-D83B-D13E-E4F2BCAAAE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42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5376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27FB53E5-29A7-5186-6BE4-64E4E8142B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872" b="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1724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44F2F1BF-E7C7-4FDF-5D4F-52CCF01EFD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634" b="1638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4230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" name="Picture 7" descr="A picture containing outdoor, sky, water, nature&#10;&#10;Description automatically generated">
            <a:extLst>
              <a:ext uri="{FF2B5EF4-FFF2-40B4-BE49-F238E27FC236}">
                <a16:creationId xmlns:a16="http://schemas.microsoft.com/office/drawing/2014/main" id="{D52C11DB-FFC6-AC2F-9E8F-488D5FB0E4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987" b="780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9815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8">
            <a:extLst>
              <a:ext uri="{FF2B5EF4-FFF2-40B4-BE49-F238E27FC236}">
                <a16:creationId xmlns:a16="http://schemas.microsoft.com/office/drawing/2014/main" id="{B670DBD5-770C-4383-9F54-5B86E86BD5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10277" y="0"/>
            <a:ext cx="9771446" cy="6858000"/>
          </a:xfrm>
          <a:custGeom>
            <a:avLst/>
            <a:gdLst>
              <a:gd name="connsiteX0" fmla="*/ 1422188 w 9771446"/>
              <a:gd name="connsiteY0" fmla="*/ 0 h 6858000"/>
              <a:gd name="connsiteX1" fmla="*/ 8349258 w 9771446"/>
              <a:gd name="connsiteY1" fmla="*/ 0 h 6858000"/>
              <a:gd name="connsiteX2" fmla="*/ 8502224 w 9771446"/>
              <a:gd name="connsiteY2" fmla="*/ 159673 h 6858000"/>
              <a:gd name="connsiteX3" fmla="*/ 9771446 w 9771446"/>
              <a:gd name="connsiteY3" fmla="*/ 3429001 h 6858000"/>
              <a:gd name="connsiteX4" fmla="*/ 8502224 w 9771446"/>
              <a:gd name="connsiteY4" fmla="*/ 6698330 h 6858000"/>
              <a:gd name="connsiteX5" fmla="*/ 8349260 w 9771446"/>
              <a:gd name="connsiteY5" fmla="*/ 6858000 h 6858000"/>
              <a:gd name="connsiteX6" fmla="*/ 1422186 w 9771446"/>
              <a:gd name="connsiteY6" fmla="*/ 6858000 h 6858000"/>
              <a:gd name="connsiteX7" fmla="*/ 1269223 w 9771446"/>
              <a:gd name="connsiteY7" fmla="*/ 6698330 h 6858000"/>
              <a:gd name="connsiteX8" fmla="*/ 0 w 9771446"/>
              <a:gd name="connsiteY8" fmla="*/ 3429001 h 6858000"/>
              <a:gd name="connsiteX9" fmla="*/ 1269223 w 9771446"/>
              <a:gd name="connsiteY9" fmla="*/ 15967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771446" h="6858000">
                <a:moveTo>
                  <a:pt x="1422188" y="0"/>
                </a:moveTo>
                <a:lnTo>
                  <a:pt x="8349258" y="0"/>
                </a:lnTo>
                <a:lnTo>
                  <a:pt x="8502224" y="159673"/>
                </a:lnTo>
                <a:cubicBezTo>
                  <a:pt x="9290813" y="1023162"/>
                  <a:pt x="9771446" y="2170221"/>
                  <a:pt x="9771446" y="3429001"/>
                </a:cubicBezTo>
                <a:cubicBezTo>
                  <a:pt x="9771446" y="4687781"/>
                  <a:pt x="9290813" y="5834840"/>
                  <a:pt x="8502224" y="6698330"/>
                </a:cubicBezTo>
                <a:lnTo>
                  <a:pt x="8349260" y="6858000"/>
                </a:lnTo>
                <a:lnTo>
                  <a:pt x="1422186" y="6858000"/>
                </a:lnTo>
                <a:lnTo>
                  <a:pt x="1269223" y="6698330"/>
                </a:lnTo>
                <a:cubicBezTo>
                  <a:pt x="480633" y="5834840"/>
                  <a:pt x="0" y="4687781"/>
                  <a:pt x="0" y="3429001"/>
                </a:cubicBezTo>
                <a:cubicBezTo>
                  <a:pt x="0" y="2170221"/>
                  <a:pt x="480633" y="1023162"/>
                  <a:pt x="1269223" y="159673"/>
                </a:cubicBezTo>
                <a:close/>
              </a:path>
            </a:pathLst>
          </a:custGeom>
          <a:solidFill>
            <a:schemeClr val="bg1">
              <a:lumMod val="85000"/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4" descr="A picture containing tree, outdoor, nature, pool&#10;&#10;Description automatically generated">
            <a:extLst>
              <a:ext uri="{FF2B5EF4-FFF2-40B4-BE49-F238E27FC236}">
                <a16:creationId xmlns:a16="http://schemas.microsoft.com/office/drawing/2014/main" id="{4FAA60A9-8AD9-422C-4A9E-3D831CD127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38" r="3526" b="-1"/>
          <a:stretch/>
        </p:blipFill>
        <p:spPr>
          <a:xfrm>
            <a:off x="1460597" y="10"/>
            <a:ext cx="9270806" cy="6857990"/>
          </a:xfrm>
          <a:custGeom>
            <a:avLst/>
            <a:gdLst/>
            <a:ahLst/>
            <a:cxnLst/>
            <a:rect l="l" t="t" r="r" b="b"/>
            <a:pathLst>
              <a:path w="9270806" h="6858000">
                <a:moveTo>
                  <a:pt x="1503712" y="0"/>
                </a:moveTo>
                <a:lnTo>
                  <a:pt x="7767094" y="0"/>
                </a:lnTo>
                <a:lnTo>
                  <a:pt x="7913128" y="139721"/>
                </a:lnTo>
                <a:cubicBezTo>
                  <a:pt x="8751971" y="981521"/>
                  <a:pt x="9270806" y="2144457"/>
                  <a:pt x="9270806" y="3429000"/>
                </a:cubicBezTo>
                <a:cubicBezTo>
                  <a:pt x="9270806" y="4713544"/>
                  <a:pt x="8751971" y="5876479"/>
                  <a:pt x="7913128" y="6718279"/>
                </a:cubicBezTo>
                <a:lnTo>
                  <a:pt x="7767094" y="6858000"/>
                </a:lnTo>
                <a:lnTo>
                  <a:pt x="1503712" y="6858000"/>
                </a:lnTo>
                <a:lnTo>
                  <a:pt x="1357679" y="6718279"/>
                </a:lnTo>
                <a:cubicBezTo>
                  <a:pt x="518835" y="5876479"/>
                  <a:pt x="0" y="4713544"/>
                  <a:pt x="0" y="3429000"/>
                </a:cubicBezTo>
                <a:cubicBezTo>
                  <a:pt x="0" y="2144457"/>
                  <a:pt x="518835" y="981521"/>
                  <a:pt x="1357679" y="139721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9233945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4" descr="A picture containing sky, outdoor, water, nature&#10;&#10;Description automatically generated">
            <a:extLst>
              <a:ext uri="{FF2B5EF4-FFF2-40B4-BE49-F238E27FC236}">
                <a16:creationId xmlns:a16="http://schemas.microsoft.com/office/drawing/2014/main" id="{458CD982-50BF-7608-D55E-594854B1C7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435" r="12551" b="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2282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C8A2F6AD-E0DB-BCBC-F06B-E6A9EE5A4B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82" b="14764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9120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D2B8A4BE-C198-36A6-BD7B-CD3880C2BE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934" r="71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3987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AE02A1-2084-0738-3EE4-73E2852173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583" y="548640"/>
            <a:ext cx="4419302" cy="5431536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FFC000"/>
                </a:solidFill>
                <a:latin typeface="Dubai"/>
                <a:cs typeface="Calibri Light"/>
              </a:rPr>
              <a:t>PARA MAIS INFORMAÇÕES, ACESSE</a:t>
            </a:r>
            <a:endParaRPr lang="en-US" b="1">
              <a:solidFill>
                <a:srgbClr val="FFC000"/>
              </a:solidFill>
              <a:latin typeface="Dubai"/>
              <a:cs typeface="Dubai"/>
            </a:endParaRP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onnsiteX0" fmla="*/ 0 w 4480560"/>
              <a:gd name="connsiteY0" fmla="*/ 0 h 18288"/>
              <a:gd name="connsiteX1" fmla="*/ 595274 w 4480560"/>
              <a:gd name="connsiteY1" fmla="*/ 0 h 18288"/>
              <a:gd name="connsiteX2" fmla="*/ 1100938 w 4480560"/>
              <a:gd name="connsiteY2" fmla="*/ 0 h 18288"/>
              <a:gd name="connsiteX3" fmla="*/ 1651406 w 4480560"/>
              <a:gd name="connsiteY3" fmla="*/ 0 h 18288"/>
              <a:gd name="connsiteX4" fmla="*/ 2336292 w 4480560"/>
              <a:gd name="connsiteY4" fmla="*/ 0 h 18288"/>
              <a:gd name="connsiteX5" fmla="*/ 2931566 w 4480560"/>
              <a:gd name="connsiteY5" fmla="*/ 0 h 18288"/>
              <a:gd name="connsiteX6" fmla="*/ 3482035 w 4480560"/>
              <a:gd name="connsiteY6" fmla="*/ 0 h 18288"/>
              <a:gd name="connsiteX7" fmla="*/ 4480560 w 4480560"/>
              <a:gd name="connsiteY7" fmla="*/ 0 h 18288"/>
              <a:gd name="connsiteX8" fmla="*/ 4480560 w 4480560"/>
              <a:gd name="connsiteY8" fmla="*/ 18288 h 18288"/>
              <a:gd name="connsiteX9" fmla="*/ 3840480 w 4480560"/>
              <a:gd name="connsiteY9" fmla="*/ 18288 h 18288"/>
              <a:gd name="connsiteX10" fmla="*/ 3290011 w 4480560"/>
              <a:gd name="connsiteY10" fmla="*/ 18288 h 18288"/>
              <a:gd name="connsiteX11" fmla="*/ 2560320 w 4480560"/>
              <a:gd name="connsiteY11" fmla="*/ 18288 h 18288"/>
              <a:gd name="connsiteX12" fmla="*/ 1965046 w 4480560"/>
              <a:gd name="connsiteY12" fmla="*/ 18288 h 18288"/>
              <a:gd name="connsiteX13" fmla="*/ 1459382 w 4480560"/>
              <a:gd name="connsiteY13" fmla="*/ 18288 h 18288"/>
              <a:gd name="connsiteX14" fmla="*/ 774497 w 4480560"/>
              <a:gd name="connsiteY14" fmla="*/ 18288 h 18288"/>
              <a:gd name="connsiteX15" fmla="*/ 0 w 4480560"/>
              <a:gd name="connsiteY15" fmla="*/ 18288 h 18288"/>
              <a:gd name="connsiteX16" fmla="*/ 0 w 448056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68865D-44EB-5FC7-F92F-FB3B5B7B39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55863" y="552091"/>
            <a:ext cx="7014556" cy="54315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3200" b="1" i="1" dirty="0">
                <a:solidFill>
                  <a:srgbClr val="0070C0"/>
                </a:solidFill>
                <a:latin typeface="Arial Nova"/>
                <a:ea typeface="+mn-lt"/>
                <a:cs typeface="+mn-lt"/>
              </a:rPr>
              <a:t>https://www.suninternational.com</a:t>
            </a:r>
            <a:endParaRPr lang="en-US" sz="3200" b="1" i="1">
              <a:solidFill>
                <a:srgbClr val="0070C0"/>
              </a:solidFill>
              <a:latin typeface="Arial Nova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79619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!!Rectangle">
            <a:extLst>
              <a:ext uri="{FF2B5EF4-FFF2-40B4-BE49-F238E27FC236}">
                <a16:creationId xmlns:a16="http://schemas.microsoft.com/office/drawing/2014/main" id="{7C432AFE-B3D2-4BFF-BF8F-96C27AFF1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A picture containing indoor, hall, auditorium&#10;&#10;Description automatically generated">
            <a:extLst>
              <a:ext uri="{FF2B5EF4-FFF2-40B4-BE49-F238E27FC236}">
                <a16:creationId xmlns:a16="http://schemas.microsoft.com/office/drawing/2014/main" id="{A5273F62-8234-70F8-A0DD-5D438F1A6CF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16357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CBA3D72-C5DE-7DEA-69EF-28C3365FE7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9" y="941832"/>
            <a:ext cx="10506456" cy="2057400"/>
          </a:xfrm>
        </p:spPr>
        <p:txBody>
          <a:bodyPr anchor="b">
            <a:normAutofit/>
          </a:bodyPr>
          <a:lstStyle/>
          <a:p>
            <a:r>
              <a:rPr lang="en-US" sz="6000" b="1" dirty="0">
                <a:solidFill>
                  <a:schemeClr val="accent4"/>
                </a:solidFill>
                <a:latin typeface="Dubai"/>
                <a:cs typeface="Calibri Light"/>
              </a:rPr>
              <a:t>HISTÓRIA E POLÍTICA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01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3241202"/>
            <a:ext cx="10506456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5B720E-858F-FD10-F056-90B6BFDF7D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3502152"/>
            <a:ext cx="10506456" cy="2670048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None/>
            </a:pPr>
            <a:r>
              <a:rPr lang="en-US" sz="2000" dirty="0">
                <a:latin typeface="Arial Nova"/>
                <a:ea typeface="+mn-lt"/>
                <a:cs typeface="+mn-lt"/>
              </a:rPr>
              <a:t>   O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sistema</a:t>
            </a:r>
            <a:r>
              <a:rPr lang="en-US" sz="2000" dirty="0">
                <a:latin typeface="Arial Nova"/>
                <a:ea typeface="+mn-lt"/>
                <a:cs typeface="+mn-lt"/>
              </a:rPr>
              <a:t>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eleitoral</a:t>
            </a:r>
            <a:r>
              <a:rPr lang="en-US" sz="2000" dirty="0">
                <a:latin typeface="Arial Nova"/>
                <a:ea typeface="+mn-lt"/>
                <a:cs typeface="+mn-lt"/>
              </a:rPr>
              <a:t> do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país</a:t>
            </a:r>
            <a:r>
              <a:rPr lang="en-US" sz="2000" dirty="0">
                <a:latin typeface="Arial Nova"/>
                <a:ea typeface="+mn-lt"/>
                <a:cs typeface="+mn-lt"/>
              </a:rPr>
              <a:t>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não</a:t>
            </a:r>
            <a:r>
              <a:rPr lang="en-US" sz="2000" dirty="0">
                <a:latin typeface="Arial Nova"/>
                <a:ea typeface="+mn-lt"/>
                <a:cs typeface="+mn-lt"/>
              </a:rPr>
              <a:t>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funciona</a:t>
            </a:r>
            <a:r>
              <a:rPr lang="en-US" sz="2000" dirty="0">
                <a:latin typeface="Arial Nova"/>
                <a:ea typeface="+mn-lt"/>
                <a:cs typeface="+mn-lt"/>
              </a:rPr>
              <a:t>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por</a:t>
            </a:r>
            <a:r>
              <a:rPr lang="en-US" sz="2000" dirty="0">
                <a:latin typeface="Arial Nova"/>
                <a:ea typeface="+mn-lt"/>
                <a:cs typeface="+mn-lt"/>
              </a:rPr>
              <a:t>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votos</a:t>
            </a:r>
            <a:r>
              <a:rPr lang="en-US" sz="2000" dirty="0">
                <a:latin typeface="Arial Nova"/>
                <a:ea typeface="+mn-lt"/>
                <a:cs typeface="+mn-lt"/>
              </a:rPr>
              <a:t>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em</a:t>
            </a:r>
            <a:r>
              <a:rPr lang="en-US" sz="2000" dirty="0">
                <a:latin typeface="Arial Nova"/>
                <a:ea typeface="+mn-lt"/>
                <a:cs typeface="+mn-lt"/>
              </a:rPr>
              <a:t>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políticos</a:t>
            </a:r>
            <a:r>
              <a:rPr lang="en-US" sz="2000" dirty="0">
                <a:latin typeface="Arial Nova"/>
                <a:ea typeface="+mn-lt"/>
                <a:cs typeface="+mn-lt"/>
              </a:rPr>
              <a:t>, mas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em</a:t>
            </a:r>
            <a:r>
              <a:rPr lang="en-US" sz="2000" dirty="0">
                <a:latin typeface="Arial Nova"/>
                <a:ea typeface="+mn-lt"/>
                <a:cs typeface="+mn-lt"/>
              </a:rPr>
              <a:t>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partidos</a:t>
            </a:r>
            <a:r>
              <a:rPr lang="en-US" sz="2000" dirty="0">
                <a:latin typeface="Arial Nova"/>
                <a:ea typeface="+mn-lt"/>
                <a:cs typeface="+mn-lt"/>
              </a:rPr>
              <a:t>.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Os</a:t>
            </a:r>
            <a:r>
              <a:rPr lang="en-US" sz="2000" dirty="0">
                <a:latin typeface="Arial Nova"/>
                <a:ea typeface="+mn-lt"/>
                <a:cs typeface="+mn-lt"/>
              </a:rPr>
              <a:t>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indivíduos</a:t>
            </a:r>
            <a:r>
              <a:rPr lang="en-US" sz="2000" dirty="0">
                <a:latin typeface="Arial Nova"/>
                <a:ea typeface="+mn-lt"/>
                <a:cs typeface="+mn-lt"/>
              </a:rPr>
              <a:t>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maiores</a:t>
            </a:r>
            <a:r>
              <a:rPr lang="en-US" sz="2000" dirty="0">
                <a:latin typeface="Arial Nova"/>
                <a:ea typeface="+mn-lt"/>
                <a:cs typeface="+mn-lt"/>
              </a:rPr>
              <a:t> de 18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anos</a:t>
            </a:r>
            <a:r>
              <a:rPr lang="en-US" sz="2000" dirty="0">
                <a:latin typeface="Arial Nova"/>
                <a:ea typeface="+mn-lt"/>
                <a:cs typeface="+mn-lt"/>
              </a:rPr>
              <a:t>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podem</a:t>
            </a:r>
            <a:r>
              <a:rPr lang="en-US" sz="2000" dirty="0">
                <a:latin typeface="Arial Nova"/>
                <a:ea typeface="+mn-lt"/>
                <a:cs typeface="+mn-lt"/>
              </a:rPr>
              <a:t>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acessar</a:t>
            </a:r>
            <a:r>
              <a:rPr lang="en-US" sz="2000" dirty="0">
                <a:latin typeface="Arial Nova"/>
                <a:ea typeface="+mn-lt"/>
                <a:cs typeface="+mn-lt"/>
              </a:rPr>
              <a:t>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quaisquer</a:t>
            </a:r>
            <a:r>
              <a:rPr lang="en-US" sz="2000" dirty="0">
                <a:latin typeface="Arial Nova"/>
                <a:ea typeface="+mn-lt"/>
                <a:cs typeface="+mn-lt"/>
              </a:rPr>
              <a:t>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uma</a:t>
            </a:r>
            <a:r>
              <a:rPr lang="en-US" sz="2000" dirty="0">
                <a:latin typeface="Arial Nova"/>
                <a:ea typeface="+mn-lt"/>
                <a:cs typeface="+mn-lt"/>
              </a:rPr>
              <a:t> das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mais</a:t>
            </a:r>
            <a:r>
              <a:rPr lang="en-US" sz="2000" dirty="0">
                <a:latin typeface="Arial Nova"/>
                <a:ea typeface="+mn-lt"/>
                <a:cs typeface="+mn-lt"/>
              </a:rPr>
              <a:t> de 20 mil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províncias</a:t>
            </a:r>
            <a:r>
              <a:rPr lang="en-US" sz="2000" dirty="0">
                <a:latin typeface="Arial Nova"/>
                <a:ea typeface="+mn-lt"/>
                <a:cs typeface="+mn-lt"/>
              </a:rPr>
              <a:t>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eleitorais</a:t>
            </a:r>
            <a:r>
              <a:rPr lang="en-US" sz="2000" dirty="0">
                <a:latin typeface="Arial Nova"/>
                <a:ea typeface="+mn-lt"/>
                <a:cs typeface="+mn-lt"/>
              </a:rPr>
              <a:t> para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realizar</a:t>
            </a:r>
            <a:r>
              <a:rPr lang="en-US" sz="2000" dirty="0">
                <a:latin typeface="Arial Nova"/>
                <a:ea typeface="+mn-lt"/>
                <a:cs typeface="+mn-lt"/>
              </a:rPr>
              <a:t>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seu</a:t>
            </a:r>
            <a:r>
              <a:rPr lang="en-US" sz="2000" dirty="0">
                <a:latin typeface="Arial Nova"/>
                <a:ea typeface="+mn-lt"/>
                <a:cs typeface="+mn-lt"/>
              </a:rPr>
              <a:t>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voto</a:t>
            </a:r>
            <a:r>
              <a:rPr lang="en-US" sz="2000" dirty="0">
                <a:latin typeface="Arial Nova"/>
                <a:ea typeface="+mn-lt"/>
                <a:cs typeface="+mn-lt"/>
              </a:rPr>
              <a:t>,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onde</a:t>
            </a:r>
            <a:r>
              <a:rPr lang="en-US" sz="2000" dirty="0">
                <a:latin typeface="Arial Nova"/>
                <a:ea typeface="+mn-lt"/>
                <a:cs typeface="+mn-lt"/>
              </a:rPr>
              <a:t>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votam</a:t>
            </a:r>
            <a:r>
              <a:rPr lang="en-US" sz="2000" dirty="0">
                <a:latin typeface="Arial Nova"/>
                <a:ea typeface="+mn-lt"/>
                <a:cs typeface="+mn-lt"/>
              </a:rPr>
              <a:t>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em</a:t>
            </a:r>
            <a:r>
              <a:rPr lang="en-US" sz="2000" dirty="0">
                <a:latin typeface="Arial Nova"/>
                <a:ea typeface="+mn-lt"/>
                <a:cs typeface="+mn-lt"/>
              </a:rPr>
              <a:t> um "time" de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candidatos</a:t>
            </a:r>
            <a:r>
              <a:rPr lang="en-US" sz="2000" dirty="0">
                <a:latin typeface="Arial Nova"/>
                <a:ea typeface="+mn-lt"/>
                <a:cs typeface="+mn-lt"/>
              </a:rPr>
              <a:t>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dentro</a:t>
            </a:r>
            <a:r>
              <a:rPr lang="en-US" sz="2000" dirty="0">
                <a:latin typeface="Arial Nova"/>
                <a:ea typeface="+mn-lt"/>
                <a:cs typeface="+mn-lt"/>
              </a:rPr>
              <a:t> de um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partido</a:t>
            </a:r>
            <a:r>
              <a:rPr lang="en-US" sz="2000" dirty="0">
                <a:latin typeface="Arial Nova"/>
                <a:ea typeface="+mn-lt"/>
                <a:cs typeface="+mn-lt"/>
              </a:rPr>
              <a:t>. As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eleições</a:t>
            </a:r>
            <a:r>
              <a:rPr lang="en-US" sz="2000" dirty="0">
                <a:latin typeface="Arial Nova"/>
                <a:ea typeface="+mn-lt"/>
                <a:cs typeface="+mn-lt"/>
              </a:rPr>
              <a:t>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nacionais</a:t>
            </a:r>
            <a:r>
              <a:rPr lang="en-US" sz="2000" dirty="0">
                <a:latin typeface="Arial Nova"/>
                <a:ea typeface="+mn-lt"/>
                <a:cs typeface="+mn-lt"/>
              </a:rPr>
              <a:t> (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parlamento</a:t>
            </a:r>
            <a:r>
              <a:rPr lang="en-US" sz="2000" dirty="0">
                <a:latin typeface="Arial Nova"/>
                <a:ea typeface="+mn-lt"/>
                <a:cs typeface="+mn-lt"/>
              </a:rPr>
              <a:t> e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executivo</a:t>
            </a:r>
            <a:r>
              <a:rPr lang="en-US" sz="2000" dirty="0">
                <a:latin typeface="Arial Nova"/>
                <a:ea typeface="+mn-lt"/>
                <a:cs typeface="+mn-lt"/>
              </a:rPr>
              <a:t>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federais</a:t>
            </a:r>
            <a:r>
              <a:rPr lang="en-US" sz="2000" dirty="0">
                <a:latin typeface="Arial Nova"/>
                <a:ea typeface="+mn-lt"/>
                <a:cs typeface="+mn-lt"/>
              </a:rPr>
              <a:t>)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ocorrem</a:t>
            </a:r>
            <a:r>
              <a:rPr lang="en-US" sz="2000" dirty="0">
                <a:latin typeface="Arial Nova"/>
                <a:ea typeface="+mn-lt"/>
                <a:cs typeface="+mn-lt"/>
              </a:rPr>
              <a:t> de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cinco</a:t>
            </a:r>
            <a:r>
              <a:rPr lang="en-US" sz="2000" dirty="0">
                <a:latin typeface="Arial Nova"/>
                <a:ea typeface="+mn-lt"/>
                <a:cs typeface="+mn-lt"/>
              </a:rPr>
              <a:t>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em</a:t>
            </a:r>
            <a:r>
              <a:rPr lang="en-US" sz="2000" dirty="0">
                <a:latin typeface="Arial Nova"/>
                <a:ea typeface="+mn-lt"/>
                <a:cs typeface="+mn-lt"/>
              </a:rPr>
              <a:t>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cinco</a:t>
            </a:r>
            <a:r>
              <a:rPr lang="en-US" sz="2000" dirty="0">
                <a:latin typeface="Arial Nova"/>
                <a:ea typeface="+mn-lt"/>
                <a:cs typeface="+mn-lt"/>
              </a:rPr>
              <a:t>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anos</a:t>
            </a:r>
            <a:r>
              <a:rPr lang="en-US" sz="2000" dirty="0">
                <a:latin typeface="Arial Nova"/>
                <a:ea typeface="+mn-lt"/>
                <a:cs typeface="+mn-lt"/>
              </a:rPr>
              <a:t>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desde</a:t>
            </a:r>
            <a:r>
              <a:rPr lang="en-US" sz="2000" dirty="0">
                <a:latin typeface="Arial Nova"/>
                <a:ea typeface="+mn-lt"/>
                <a:cs typeface="+mn-lt"/>
              </a:rPr>
              <a:t> 1994, e as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eleições</a:t>
            </a:r>
            <a:r>
              <a:rPr lang="en-US" sz="2000" dirty="0">
                <a:latin typeface="Arial Nova"/>
                <a:ea typeface="+mn-lt"/>
                <a:cs typeface="+mn-lt"/>
              </a:rPr>
              <a:t>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municipais</a:t>
            </a:r>
            <a:r>
              <a:rPr lang="en-US" sz="2000" dirty="0">
                <a:latin typeface="Arial Nova"/>
                <a:ea typeface="+mn-lt"/>
                <a:cs typeface="+mn-lt"/>
              </a:rPr>
              <a:t>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ocorrem</a:t>
            </a:r>
            <a:r>
              <a:rPr lang="en-US" sz="2000" dirty="0">
                <a:latin typeface="Arial Nova"/>
                <a:ea typeface="+mn-lt"/>
                <a:cs typeface="+mn-lt"/>
              </a:rPr>
              <a:t>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dois</a:t>
            </a:r>
            <a:r>
              <a:rPr lang="en-US" sz="2000" dirty="0">
                <a:latin typeface="Arial Nova"/>
                <a:ea typeface="+mn-lt"/>
                <a:cs typeface="+mn-lt"/>
              </a:rPr>
              <a:t>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anos</a:t>
            </a:r>
            <a:r>
              <a:rPr lang="en-US" sz="2000" dirty="0">
                <a:latin typeface="Arial Nova"/>
                <a:ea typeface="+mn-lt"/>
                <a:cs typeface="+mn-lt"/>
              </a:rPr>
              <a:t>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após</a:t>
            </a:r>
            <a:r>
              <a:rPr lang="en-US" sz="2000" dirty="0">
                <a:latin typeface="Arial Nova"/>
                <a:ea typeface="+mn-lt"/>
                <a:cs typeface="+mn-lt"/>
              </a:rPr>
              <a:t>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às</a:t>
            </a:r>
            <a:r>
              <a:rPr lang="en-US" sz="2000" dirty="0">
                <a:latin typeface="Arial Nova"/>
                <a:ea typeface="+mn-lt"/>
                <a:cs typeface="+mn-lt"/>
              </a:rPr>
              <a:t>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eleições</a:t>
            </a:r>
            <a:r>
              <a:rPr lang="en-US" sz="2000" dirty="0">
                <a:latin typeface="Arial Nova"/>
                <a:ea typeface="+mn-lt"/>
                <a:cs typeface="+mn-lt"/>
              </a:rPr>
              <a:t>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nacionais</a:t>
            </a:r>
            <a:r>
              <a:rPr lang="en-US" sz="2000" dirty="0">
                <a:latin typeface="Arial Nova"/>
                <a:ea typeface="+mn-lt"/>
                <a:cs typeface="+mn-lt"/>
              </a:rPr>
              <a:t>.</a:t>
            </a:r>
            <a:endParaRPr lang="en-US" sz="2000">
              <a:latin typeface="Arial Nova"/>
            </a:endParaRPr>
          </a:p>
          <a:p>
            <a:pPr marL="0" indent="0">
              <a:buNone/>
            </a:pPr>
            <a:endParaRPr lang="en-US" sz="2000" dirty="0">
              <a:latin typeface="Arial Nova"/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6613001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47B985-FEFD-4739-A4F5-24F6CA3F94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48640"/>
            <a:ext cx="3600860" cy="5431536"/>
          </a:xfrm>
        </p:spPr>
        <p:txBody>
          <a:bodyPr>
            <a:normAutofit/>
          </a:bodyPr>
          <a:lstStyle/>
          <a:p>
            <a:r>
              <a:rPr lang="en-US" sz="5400" b="1" dirty="0">
                <a:solidFill>
                  <a:schemeClr val="accent4"/>
                </a:solidFill>
                <a:latin typeface="Dubai"/>
                <a:cs typeface="Calibri Light"/>
              </a:rPr>
              <a:t>CRÉDITOS FINAIS</a:t>
            </a:r>
            <a:endParaRPr lang="en-US" sz="5400" b="1">
              <a:solidFill>
                <a:schemeClr val="accent4"/>
              </a:solidFill>
              <a:latin typeface="Dubai"/>
              <a:cs typeface="Dubai"/>
            </a:endParaRP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onnsiteX0" fmla="*/ 0 w 4480560"/>
              <a:gd name="connsiteY0" fmla="*/ 0 h 18288"/>
              <a:gd name="connsiteX1" fmla="*/ 595274 w 4480560"/>
              <a:gd name="connsiteY1" fmla="*/ 0 h 18288"/>
              <a:gd name="connsiteX2" fmla="*/ 1100938 w 4480560"/>
              <a:gd name="connsiteY2" fmla="*/ 0 h 18288"/>
              <a:gd name="connsiteX3" fmla="*/ 1651406 w 4480560"/>
              <a:gd name="connsiteY3" fmla="*/ 0 h 18288"/>
              <a:gd name="connsiteX4" fmla="*/ 2336292 w 4480560"/>
              <a:gd name="connsiteY4" fmla="*/ 0 h 18288"/>
              <a:gd name="connsiteX5" fmla="*/ 2931566 w 4480560"/>
              <a:gd name="connsiteY5" fmla="*/ 0 h 18288"/>
              <a:gd name="connsiteX6" fmla="*/ 3482035 w 4480560"/>
              <a:gd name="connsiteY6" fmla="*/ 0 h 18288"/>
              <a:gd name="connsiteX7" fmla="*/ 4480560 w 4480560"/>
              <a:gd name="connsiteY7" fmla="*/ 0 h 18288"/>
              <a:gd name="connsiteX8" fmla="*/ 4480560 w 4480560"/>
              <a:gd name="connsiteY8" fmla="*/ 18288 h 18288"/>
              <a:gd name="connsiteX9" fmla="*/ 3840480 w 4480560"/>
              <a:gd name="connsiteY9" fmla="*/ 18288 h 18288"/>
              <a:gd name="connsiteX10" fmla="*/ 3290011 w 4480560"/>
              <a:gd name="connsiteY10" fmla="*/ 18288 h 18288"/>
              <a:gd name="connsiteX11" fmla="*/ 2560320 w 4480560"/>
              <a:gd name="connsiteY11" fmla="*/ 18288 h 18288"/>
              <a:gd name="connsiteX12" fmla="*/ 1965046 w 4480560"/>
              <a:gd name="connsiteY12" fmla="*/ 18288 h 18288"/>
              <a:gd name="connsiteX13" fmla="*/ 1459382 w 4480560"/>
              <a:gd name="connsiteY13" fmla="*/ 18288 h 18288"/>
              <a:gd name="connsiteX14" fmla="*/ 774497 w 4480560"/>
              <a:gd name="connsiteY14" fmla="*/ 18288 h 18288"/>
              <a:gd name="connsiteX15" fmla="*/ 0 w 4480560"/>
              <a:gd name="connsiteY15" fmla="*/ 18288 h 18288"/>
              <a:gd name="connsiteX16" fmla="*/ 0 w 448056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5726FD-AEA1-6626-C8C9-9E411C8376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98196" y="1031869"/>
            <a:ext cx="6224335" cy="54315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2200" dirty="0">
                <a:cs typeface="Calibri" panose="020F0502020204030204"/>
              </a:rPr>
              <a:t>TRABALHO REALIZADO POR:</a:t>
            </a:r>
          </a:p>
          <a:p>
            <a:pPr marL="0" indent="0">
              <a:buNone/>
            </a:pPr>
            <a:endParaRPr lang="en-US" sz="2200">
              <a:cs typeface="Calibri" panose="020F0502020204030204"/>
            </a:endParaRPr>
          </a:p>
          <a:p>
            <a:r>
              <a:rPr lang="en-US" sz="2200" dirty="0">
                <a:solidFill>
                  <a:schemeClr val="accent6">
                    <a:lumMod val="50000"/>
                  </a:schemeClr>
                </a:solidFill>
                <a:ea typeface="+mn-lt"/>
                <a:cs typeface="+mn-lt"/>
              </a:rPr>
              <a:t>GABRIEL DE SOUZA SANTOS</a:t>
            </a:r>
          </a:p>
          <a:p>
            <a:r>
              <a:rPr lang="en-US" sz="2200" dirty="0">
                <a:solidFill>
                  <a:schemeClr val="accent6">
                    <a:lumMod val="50000"/>
                  </a:schemeClr>
                </a:solidFill>
                <a:ea typeface="+mn-lt"/>
                <a:cs typeface="+mn-lt"/>
              </a:rPr>
              <a:t>GUILHERME HENRIQUE DAROZ</a:t>
            </a:r>
            <a:endParaRPr lang="en-US" sz="2200">
              <a:solidFill>
                <a:schemeClr val="accent6">
                  <a:lumMod val="50000"/>
                </a:schemeClr>
              </a:solidFill>
              <a:cs typeface="Calibri" panose="020F0502020204030204"/>
            </a:endParaRPr>
          </a:p>
          <a:p>
            <a:r>
              <a:rPr lang="en-US" sz="2200" dirty="0">
                <a:solidFill>
                  <a:schemeClr val="accent6">
                    <a:lumMod val="50000"/>
                  </a:schemeClr>
                </a:solidFill>
                <a:ea typeface="+mn-lt"/>
                <a:cs typeface="+mn-lt"/>
              </a:rPr>
              <a:t>GUILHERME VILELA DA ROZ</a:t>
            </a:r>
            <a:endParaRPr lang="en-US" sz="2200">
              <a:solidFill>
                <a:schemeClr val="accent6">
                  <a:lumMod val="50000"/>
                </a:schemeClr>
              </a:solidFill>
              <a:cs typeface="Calibri" panose="020F0502020204030204"/>
            </a:endParaRPr>
          </a:p>
          <a:p>
            <a:r>
              <a:rPr lang="en-US" sz="2200" dirty="0">
                <a:solidFill>
                  <a:schemeClr val="accent6">
                    <a:lumMod val="50000"/>
                  </a:schemeClr>
                </a:solidFill>
                <a:ea typeface="+mn-lt"/>
                <a:cs typeface="+mn-lt"/>
              </a:rPr>
              <a:t>LEONARDO LUÍS COSTA LOMBA</a:t>
            </a:r>
            <a:endParaRPr lang="en-US" sz="2200">
              <a:solidFill>
                <a:schemeClr val="accent6">
                  <a:lumMod val="50000"/>
                </a:schemeClr>
              </a:solidFill>
              <a:cs typeface="Calibri" panose="020F0502020204030204"/>
            </a:endParaRPr>
          </a:p>
          <a:p>
            <a:r>
              <a:rPr lang="en-US" sz="2200" dirty="0">
                <a:solidFill>
                  <a:schemeClr val="accent6">
                    <a:lumMod val="50000"/>
                  </a:schemeClr>
                </a:solidFill>
                <a:ea typeface="+mn-lt"/>
                <a:cs typeface="+mn-lt"/>
              </a:rPr>
              <a:t>LUCAS MARQUES DA SILVA</a:t>
            </a:r>
            <a:endParaRPr lang="en-US" sz="2200">
              <a:solidFill>
                <a:schemeClr val="accent6">
                  <a:lumMod val="50000"/>
                </a:schemeClr>
              </a:solidFill>
              <a:cs typeface="Calibri" panose="020F0502020204030204"/>
            </a:endParaRPr>
          </a:p>
          <a:p>
            <a:r>
              <a:rPr lang="en-US" sz="2200" dirty="0">
                <a:solidFill>
                  <a:schemeClr val="accent6">
                    <a:lumMod val="50000"/>
                  </a:schemeClr>
                </a:solidFill>
                <a:ea typeface="+mn-lt"/>
                <a:cs typeface="+mn-lt"/>
              </a:rPr>
              <a:t>LUÍS ARTUR FAUSTINONI RIBEIRO</a:t>
            </a:r>
            <a:endParaRPr lang="en-US" sz="2200">
              <a:solidFill>
                <a:schemeClr val="accent6">
                  <a:lumMod val="50000"/>
                </a:schemeClr>
              </a:solidFill>
              <a:cs typeface="Calibri" panose="020F0502020204030204"/>
            </a:endParaRPr>
          </a:p>
          <a:p>
            <a:r>
              <a:rPr lang="en-US" sz="2200" dirty="0">
                <a:solidFill>
                  <a:schemeClr val="accent6">
                    <a:lumMod val="50000"/>
                  </a:schemeClr>
                </a:solidFill>
                <a:ea typeface="+mn-lt"/>
                <a:cs typeface="+mn-lt"/>
              </a:rPr>
              <a:t>PEDRO LUCAS APARECIDO SILVA</a:t>
            </a:r>
            <a:endParaRPr lang="en-US" sz="2200" dirty="0">
              <a:solidFill>
                <a:schemeClr val="accent6">
                  <a:lumMod val="50000"/>
                </a:schemeClr>
              </a:solidFill>
              <a:cs typeface="Calibri" panose="020F0502020204030204"/>
            </a:endParaRPr>
          </a:p>
          <a:p>
            <a:r>
              <a:rPr lang="en-US" sz="2200" dirty="0">
                <a:solidFill>
                  <a:schemeClr val="accent6">
                    <a:lumMod val="50000"/>
                  </a:schemeClr>
                </a:solidFill>
                <a:ea typeface="+mn-lt"/>
                <a:cs typeface="+mn-lt"/>
              </a:rPr>
              <a:t>RAFAEL NEVES NASCIMENTO</a:t>
            </a:r>
            <a:endParaRPr lang="en-US" sz="2200" dirty="0">
              <a:solidFill>
                <a:schemeClr val="accent6">
                  <a:lumMod val="50000"/>
                </a:schemeClr>
              </a:solidFill>
              <a:cs typeface="Calibri" panose="020F0502020204030204"/>
            </a:endParaRPr>
          </a:p>
          <a:p>
            <a:pPr>
              <a:buNone/>
            </a:pPr>
            <a:endParaRPr lang="en-US" sz="2200">
              <a:cs typeface="Calibri" panose="020F0502020204030204"/>
            </a:endParaRPr>
          </a:p>
          <a:p>
            <a:pPr>
              <a:buNone/>
            </a:pPr>
            <a:r>
              <a:rPr lang="en-US" sz="2200" dirty="0">
                <a:cs typeface="Calibri" panose="020F0502020204030204"/>
              </a:rPr>
              <a:t>1° DESENVOLVIMENTO DE SISTEMAS</a:t>
            </a:r>
          </a:p>
          <a:p>
            <a:pPr marL="0" indent="0">
              <a:buNone/>
            </a:pPr>
            <a:endParaRPr lang="en-US" sz="2200">
              <a:cs typeface="Calibri" panose="020F0502020204030204"/>
            </a:endParaRPr>
          </a:p>
          <a:p>
            <a:pPr marL="0" indent="0">
              <a:buNone/>
            </a:pPr>
            <a:endParaRPr lang="en-US" sz="2200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580335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over/>
      </p:transition>
    </mc:Choice>
    <mc:Fallback>
      <p:transition spd="slow">
        <p:cover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A group of people holding signs&#10;&#10;Description automatically generated">
            <a:extLst>
              <a:ext uri="{FF2B5EF4-FFF2-40B4-BE49-F238E27FC236}">
                <a16:creationId xmlns:a16="http://schemas.microsoft.com/office/drawing/2014/main" id="{808DCE3D-8D26-29CB-4931-84656DAC4B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09" r="5410" b="1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135DC5-0C3B-A0E3-E9E2-B2C9E2F6C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4014"/>
            <a:ext cx="3822189" cy="1899912"/>
          </a:xfrm>
        </p:spPr>
        <p:txBody>
          <a:bodyPr>
            <a:normAutofit/>
          </a:bodyPr>
          <a:lstStyle/>
          <a:p>
            <a:r>
              <a:rPr lang="en-US" sz="4800" b="1" dirty="0">
                <a:solidFill>
                  <a:schemeClr val="accent4"/>
                </a:solidFill>
                <a:latin typeface="Dubai"/>
                <a:cs typeface="Calibri Light"/>
              </a:rPr>
              <a:t>ECONOMIA PRÉ-1994</a:t>
            </a:r>
            <a:endParaRPr lang="en-US" sz="4800" b="1">
              <a:solidFill>
                <a:schemeClr val="accent4"/>
              </a:solidFill>
              <a:latin typeface="Dubai"/>
              <a:cs typeface="Dubai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DE3A12-81FB-CC37-5BF3-81866604FB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645" y="2264868"/>
            <a:ext cx="3568189" cy="4589428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1800" dirty="0">
                <a:latin typeface="Arial Nova"/>
                <a:ea typeface="+mn-lt"/>
                <a:cs typeface="+mn-lt"/>
              </a:rPr>
              <a:t>Tendo </a:t>
            </a:r>
            <a:r>
              <a:rPr lang="en-US" sz="1800" err="1">
                <a:latin typeface="Arial Nova"/>
                <a:ea typeface="+mn-lt"/>
                <a:cs typeface="+mn-lt"/>
              </a:rPr>
              <a:t>sido</a:t>
            </a:r>
            <a:r>
              <a:rPr lang="en-US" sz="1800" dirty="0">
                <a:latin typeface="Arial Nova"/>
                <a:ea typeface="+mn-lt"/>
                <a:cs typeface="+mn-lt"/>
              </a:rPr>
              <a:t> </a:t>
            </a:r>
            <a:r>
              <a:rPr lang="en-US" sz="1800" err="1">
                <a:latin typeface="Arial Nova"/>
                <a:ea typeface="+mn-lt"/>
                <a:cs typeface="+mn-lt"/>
              </a:rPr>
              <a:t>invadidos</a:t>
            </a:r>
            <a:r>
              <a:rPr lang="en-US" sz="1800" dirty="0">
                <a:latin typeface="Arial Nova"/>
                <a:ea typeface="+mn-lt"/>
                <a:cs typeface="+mn-lt"/>
              </a:rPr>
              <a:t> </a:t>
            </a:r>
            <a:r>
              <a:rPr lang="en-US" sz="1800" err="1">
                <a:latin typeface="Arial Nova"/>
                <a:ea typeface="+mn-lt"/>
                <a:cs typeface="+mn-lt"/>
              </a:rPr>
              <a:t>pelos</a:t>
            </a:r>
            <a:r>
              <a:rPr lang="en-US" sz="1800" dirty="0">
                <a:latin typeface="Arial Nova"/>
                <a:ea typeface="+mn-lt"/>
                <a:cs typeface="+mn-lt"/>
              </a:rPr>
              <a:t> </a:t>
            </a:r>
            <a:r>
              <a:rPr lang="en-US" sz="1800" err="1">
                <a:latin typeface="Arial Nova"/>
                <a:ea typeface="+mn-lt"/>
                <a:cs typeface="+mn-lt"/>
              </a:rPr>
              <a:t>europeus</a:t>
            </a:r>
            <a:r>
              <a:rPr lang="en-US" sz="1800" dirty="0">
                <a:latin typeface="Arial Nova"/>
                <a:ea typeface="+mn-lt"/>
                <a:cs typeface="+mn-lt"/>
              </a:rPr>
              <a:t> (</a:t>
            </a:r>
            <a:r>
              <a:rPr lang="en-US" sz="1800" err="1">
                <a:latin typeface="Arial Nova"/>
                <a:ea typeface="+mn-lt"/>
                <a:cs typeface="+mn-lt"/>
              </a:rPr>
              <a:t>em</a:t>
            </a:r>
            <a:r>
              <a:rPr lang="en-US" sz="1800" dirty="0">
                <a:latin typeface="Arial Nova"/>
                <a:ea typeface="+mn-lt"/>
                <a:cs typeface="+mn-lt"/>
              </a:rPr>
              <a:t> especial </a:t>
            </a:r>
            <a:r>
              <a:rPr lang="en-US" sz="1800" err="1">
                <a:latin typeface="Arial Nova"/>
                <a:ea typeface="+mn-lt"/>
                <a:cs typeface="+mn-lt"/>
              </a:rPr>
              <a:t>holandeses</a:t>
            </a:r>
            <a:r>
              <a:rPr lang="en-US" sz="1800" dirty="0">
                <a:latin typeface="Arial Nova"/>
                <a:ea typeface="+mn-lt"/>
                <a:cs typeface="+mn-lt"/>
              </a:rPr>
              <a:t> e </a:t>
            </a:r>
            <a:r>
              <a:rPr lang="en-US" sz="1800" err="1">
                <a:latin typeface="Arial Nova"/>
                <a:ea typeface="+mn-lt"/>
                <a:cs typeface="+mn-lt"/>
              </a:rPr>
              <a:t>britânicos</a:t>
            </a:r>
            <a:r>
              <a:rPr lang="en-US" sz="1800" dirty="0">
                <a:latin typeface="Arial Nova"/>
                <a:ea typeface="+mn-lt"/>
                <a:cs typeface="+mn-lt"/>
              </a:rPr>
              <a:t>) do </a:t>
            </a:r>
            <a:r>
              <a:rPr lang="en-US" sz="1800" err="1">
                <a:latin typeface="Arial Nova"/>
                <a:ea typeface="+mn-lt"/>
                <a:cs typeface="+mn-lt"/>
              </a:rPr>
              <a:t>século</a:t>
            </a:r>
            <a:r>
              <a:rPr lang="en-US" sz="1800" dirty="0">
                <a:latin typeface="Arial Nova"/>
                <a:ea typeface="+mn-lt"/>
                <a:cs typeface="+mn-lt"/>
              </a:rPr>
              <a:t> XVII </a:t>
            </a:r>
            <a:r>
              <a:rPr lang="en-US" sz="1800" err="1">
                <a:latin typeface="Arial Nova"/>
                <a:ea typeface="+mn-lt"/>
                <a:cs typeface="+mn-lt"/>
              </a:rPr>
              <a:t>até</a:t>
            </a:r>
            <a:r>
              <a:rPr lang="en-US" sz="1800" dirty="0">
                <a:latin typeface="Arial Nova"/>
                <a:ea typeface="+mn-lt"/>
                <a:cs typeface="+mn-lt"/>
              </a:rPr>
              <a:t> o </a:t>
            </a:r>
            <a:r>
              <a:rPr lang="en-US" sz="1800" err="1">
                <a:latin typeface="Arial Nova"/>
                <a:ea typeface="+mn-lt"/>
                <a:cs typeface="+mn-lt"/>
              </a:rPr>
              <a:t>início</a:t>
            </a:r>
            <a:r>
              <a:rPr lang="en-US" sz="1800" dirty="0">
                <a:latin typeface="Arial Nova"/>
                <a:ea typeface="+mn-lt"/>
                <a:cs typeface="+mn-lt"/>
              </a:rPr>
              <a:t> do </a:t>
            </a:r>
            <a:r>
              <a:rPr lang="en-US" sz="1800" err="1">
                <a:latin typeface="Arial Nova"/>
                <a:ea typeface="+mn-lt"/>
                <a:cs typeface="+mn-lt"/>
              </a:rPr>
              <a:t>século</a:t>
            </a:r>
            <a:r>
              <a:rPr lang="en-US" sz="1800" dirty="0">
                <a:latin typeface="Arial Nova"/>
                <a:ea typeface="+mn-lt"/>
                <a:cs typeface="+mn-lt"/>
              </a:rPr>
              <a:t> XX, </a:t>
            </a:r>
            <a:r>
              <a:rPr lang="en-US" sz="1800" err="1">
                <a:latin typeface="Arial Nova"/>
                <a:ea typeface="+mn-lt"/>
                <a:cs typeface="+mn-lt"/>
              </a:rPr>
              <a:t>sendo</a:t>
            </a:r>
            <a:r>
              <a:rPr lang="en-US" sz="1800" dirty="0">
                <a:latin typeface="Arial Nova"/>
                <a:ea typeface="+mn-lt"/>
                <a:cs typeface="+mn-lt"/>
              </a:rPr>
              <a:t> </a:t>
            </a:r>
            <a:r>
              <a:rPr lang="en-US" sz="1800" err="1">
                <a:latin typeface="Arial Nova"/>
                <a:ea typeface="+mn-lt"/>
                <a:cs typeface="+mn-lt"/>
              </a:rPr>
              <a:t>basicamente</a:t>
            </a:r>
            <a:r>
              <a:rPr lang="en-US" sz="1800" dirty="0">
                <a:latin typeface="Arial Nova"/>
                <a:ea typeface="+mn-lt"/>
                <a:cs typeface="+mn-lt"/>
              </a:rPr>
              <a:t> </a:t>
            </a:r>
            <a:r>
              <a:rPr lang="en-US" sz="1800" err="1">
                <a:latin typeface="Arial Nova"/>
                <a:ea typeface="+mn-lt"/>
                <a:cs typeface="+mn-lt"/>
              </a:rPr>
              <a:t>apenas</a:t>
            </a:r>
            <a:r>
              <a:rPr lang="en-US" sz="1800" dirty="0">
                <a:latin typeface="Arial Nova"/>
                <a:ea typeface="+mn-lt"/>
                <a:cs typeface="+mn-lt"/>
              </a:rPr>
              <a:t> </a:t>
            </a:r>
            <a:r>
              <a:rPr lang="en-US" sz="1800" err="1">
                <a:latin typeface="Arial Nova"/>
                <a:ea typeface="+mn-lt"/>
                <a:cs typeface="+mn-lt"/>
              </a:rPr>
              <a:t>colônias</a:t>
            </a:r>
            <a:r>
              <a:rPr lang="en-US" sz="1800" dirty="0">
                <a:latin typeface="Arial Nova"/>
                <a:ea typeface="+mn-lt"/>
                <a:cs typeface="+mn-lt"/>
              </a:rPr>
              <a:t> </a:t>
            </a:r>
            <a:r>
              <a:rPr lang="en-US" sz="1800" err="1">
                <a:latin typeface="Arial Nova"/>
                <a:ea typeface="+mn-lt"/>
                <a:cs typeface="+mn-lt"/>
              </a:rPr>
              <a:t>europeias</a:t>
            </a:r>
            <a:r>
              <a:rPr lang="en-US" sz="1800" dirty="0">
                <a:latin typeface="Arial Nova"/>
                <a:ea typeface="+mn-lt"/>
                <a:cs typeface="+mn-lt"/>
              </a:rPr>
              <a:t> </a:t>
            </a:r>
            <a:r>
              <a:rPr lang="en-US" sz="1800" err="1">
                <a:latin typeface="Arial Nova"/>
                <a:ea typeface="+mn-lt"/>
                <a:cs typeface="+mn-lt"/>
              </a:rPr>
              <a:t>neste</a:t>
            </a:r>
            <a:r>
              <a:rPr lang="en-US" sz="1800" dirty="0">
                <a:latin typeface="Arial Nova"/>
                <a:ea typeface="+mn-lt"/>
                <a:cs typeface="+mn-lt"/>
              </a:rPr>
              <a:t> </a:t>
            </a:r>
            <a:r>
              <a:rPr lang="en-US" sz="1800" err="1">
                <a:latin typeface="Arial Nova"/>
                <a:ea typeface="+mn-lt"/>
                <a:cs typeface="+mn-lt"/>
              </a:rPr>
              <a:t>período</a:t>
            </a:r>
            <a:r>
              <a:rPr lang="en-US" sz="1800" dirty="0">
                <a:latin typeface="Arial Nova"/>
                <a:ea typeface="+mn-lt"/>
                <a:cs typeface="+mn-lt"/>
              </a:rPr>
              <a:t>, </a:t>
            </a:r>
            <a:r>
              <a:rPr lang="en-US" sz="1800" err="1">
                <a:latin typeface="Arial Nova"/>
                <a:ea typeface="+mn-lt"/>
                <a:cs typeface="+mn-lt"/>
              </a:rPr>
              <a:t>os</a:t>
            </a:r>
            <a:r>
              <a:rPr lang="en-US" sz="1800" dirty="0">
                <a:latin typeface="Arial Nova"/>
                <a:ea typeface="+mn-lt"/>
                <a:cs typeface="+mn-lt"/>
              </a:rPr>
              <a:t> </a:t>
            </a:r>
            <a:r>
              <a:rPr lang="en-US" sz="1800" err="1">
                <a:latin typeface="Arial Nova"/>
                <a:ea typeface="+mn-lt"/>
                <a:cs typeface="+mn-lt"/>
              </a:rPr>
              <a:t>sul-africanos</a:t>
            </a:r>
            <a:r>
              <a:rPr lang="en-US" sz="1800" dirty="0">
                <a:latin typeface="Arial Nova"/>
                <a:ea typeface="+mn-lt"/>
                <a:cs typeface="+mn-lt"/>
              </a:rPr>
              <a:t> </a:t>
            </a:r>
            <a:r>
              <a:rPr lang="en-US" sz="1800" err="1">
                <a:latin typeface="Arial Nova"/>
                <a:ea typeface="+mn-lt"/>
                <a:cs typeface="+mn-lt"/>
              </a:rPr>
              <a:t>sofreram</a:t>
            </a:r>
            <a:r>
              <a:rPr lang="en-US" sz="1800" dirty="0">
                <a:latin typeface="Arial Nova"/>
                <a:ea typeface="+mn-lt"/>
                <a:cs typeface="+mn-lt"/>
              </a:rPr>
              <a:t> </a:t>
            </a:r>
            <a:r>
              <a:rPr lang="en-US" sz="1800" err="1">
                <a:latin typeface="Arial Nova"/>
                <a:ea typeface="+mn-lt"/>
                <a:cs typeface="+mn-lt"/>
              </a:rPr>
              <a:t>muito</a:t>
            </a:r>
            <a:r>
              <a:rPr lang="en-US" sz="1800" dirty="0">
                <a:latin typeface="Arial Nova"/>
                <a:ea typeface="+mn-lt"/>
                <a:cs typeface="+mn-lt"/>
              </a:rPr>
              <a:t> </a:t>
            </a:r>
            <a:r>
              <a:rPr lang="en-US" sz="1800" err="1">
                <a:latin typeface="Arial Nova"/>
                <a:ea typeface="+mn-lt"/>
                <a:cs typeface="+mn-lt"/>
              </a:rPr>
              <a:t>economicamente</a:t>
            </a:r>
            <a:r>
              <a:rPr lang="en-US" sz="1800" dirty="0">
                <a:latin typeface="Arial Nova"/>
                <a:ea typeface="+mn-lt"/>
                <a:cs typeface="+mn-lt"/>
              </a:rPr>
              <a:t> </a:t>
            </a:r>
            <a:r>
              <a:rPr lang="en-US" sz="1800" err="1">
                <a:latin typeface="Arial Nova"/>
                <a:ea typeface="+mn-lt"/>
                <a:cs typeface="+mn-lt"/>
              </a:rPr>
              <a:t>ao</a:t>
            </a:r>
            <a:r>
              <a:rPr lang="en-US" sz="1800" dirty="0">
                <a:latin typeface="Arial Nova"/>
                <a:ea typeface="+mn-lt"/>
                <a:cs typeface="+mn-lt"/>
              </a:rPr>
              <a:t> </a:t>
            </a:r>
            <a:r>
              <a:rPr lang="en-US" sz="1800" err="1">
                <a:latin typeface="Arial Nova"/>
                <a:ea typeface="+mn-lt"/>
                <a:cs typeface="+mn-lt"/>
              </a:rPr>
              <a:t>longo</a:t>
            </a:r>
            <a:r>
              <a:rPr lang="en-US" sz="1800" dirty="0">
                <a:latin typeface="Arial Nova"/>
                <a:ea typeface="+mn-lt"/>
                <a:cs typeface="+mn-lt"/>
              </a:rPr>
              <a:t> de </a:t>
            </a:r>
            <a:r>
              <a:rPr lang="en-US" sz="1800" err="1">
                <a:latin typeface="Arial Nova"/>
                <a:ea typeface="+mn-lt"/>
                <a:cs typeface="+mn-lt"/>
              </a:rPr>
              <a:t>sua</a:t>
            </a:r>
            <a:r>
              <a:rPr lang="en-US" sz="1800" dirty="0">
                <a:latin typeface="Arial Nova"/>
                <a:ea typeface="+mn-lt"/>
                <a:cs typeface="+mn-lt"/>
              </a:rPr>
              <a:t> </a:t>
            </a:r>
            <a:r>
              <a:rPr lang="en-US" sz="1800" err="1">
                <a:latin typeface="Arial Nova"/>
                <a:ea typeface="+mn-lt"/>
                <a:cs typeface="+mn-lt"/>
              </a:rPr>
              <a:t>história</a:t>
            </a:r>
            <a:r>
              <a:rPr lang="en-US" sz="1800" dirty="0">
                <a:latin typeface="Arial Nova"/>
                <a:ea typeface="+mn-lt"/>
                <a:cs typeface="+mn-lt"/>
              </a:rPr>
              <a:t> </a:t>
            </a:r>
            <a:r>
              <a:rPr lang="en-US" sz="1800" err="1">
                <a:latin typeface="Arial Nova"/>
                <a:ea typeface="+mn-lt"/>
                <a:cs typeface="+mn-lt"/>
              </a:rPr>
              <a:t>contemporânea</a:t>
            </a:r>
            <a:r>
              <a:rPr lang="en-US" sz="1800" dirty="0">
                <a:latin typeface="Arial Nova"/>
                <a:ea typeface="+mn-lt"/>
                <a:cs typeface="+mn-lt"/>
              </a:rPr>
              <a:t>; visto que </a:t>
            </a:r>
            <a:r>
              <a:rPr lang="en-US" sz="1800" err="1">
                <a:latin typeface="Arial Nova"/>
                <a:ea typeface="+mn-lt"/>
                <a:cs typeface="+mn-lt"/>
              </a:rPr>
              <a:t>além</a:t>
            </a:r>
            <a:r>
              <a:rPr lang="en-US" sz="1800" dirty="0">
                <a:latin typeface="Arial Nova"/>
                <a:ea typeface="+mn-lt"/>
                <a:cs typeface="+mn-lt"/>
              </a:rPr>
              <a:t> de se </a:t>
            </a:r>
            <a:r>
              <a:rPr lang="en-US" sz="1800" err="1">
                <a:latin typeface="Arial Nova"/>
                <a:ea typeface="+mn-lt"/>
                <a:cs typeface="+mn-lt"/>
              </a:rPr>
              <a:t>tornarem</a:t>
            </a:r>
            <a:r>
              <a:rPr lang="en-US" sz="1800" dirty="0">
                <a:latin typeface="Arial Nova"/>
                <a:ea typeface="+mn-lt"/>
                <a:cs typeface="+mn-lt"/>
              </a:rPr>
              <a:t> servos e </a:t>
            </a:r>
            <a:r>
              <a:rPr lang="en-US" sz="1800" err="1">
                <a:latin typeface="Arial Nova"/>
                <a:ea typeface="+mn-lt"/>
                <a:cs typeface="+mn-lt"/>
              </a:rPr>
              <a:t>escravos</a:t>
            </a:r>
            <a:r>
              <a:rPr lang="en-US" sz="1800" dirty="0">
                <a:latin typeface="Arial Nova"/>
                <a:ea typeface="+mn-lt"/>
                <a:cs typeface="+mn-lt"/>
              </a:rPr>
              <a:t> no </a:t>
            </a:r>
            <a:r>
              <a:rPr lang="en-US" sz="1800" err="1">
                <a:latin typeface="Arial Nova"/>
                <a:ea typeface="+mn-lt"/>
                <a:cs typeface="+mn-lt"/>
              </a:rPr>
              <a:t>período</a:t>
            </a:r>
            <a:r>
              <a:rPr lang="en-US" sz="1800" dirty="0">
                <a:latin typeface="Arial Nova"/>
                <a:ea typeface="+mn-lt"/>
                <a:cs typeface="+mn-lt"/>
              </a:rPr>
              <a:t> colonial, o </a:t>
            </a:r>
            <a:r>
              <a:rPr lang="en-US" sz="1800" err="1">
                <a:latin typeface="Arial Nova"/>
                <a:ea typeface="+mn-lt"/>
                <a:cs typeface="+mn-lt"/>
              </a:rPr>
              <a:t>domínio</a:t>
            </a:r>
            <a:r>
              <a:rPr lang="en-US" sz="1800" dirty="0">
                <a:latin typeface="Arial Nova"/>
                <a:ea typeface="+mn-lt"/>
                <a:cs typeface="+mn-lt"/>
              </a:rPr>
              <a:t> do </a:t>
            </a:r>
            <a:r>
              <a:rPr lang="en-US" sz="1800" err="1">
                <a:latin typeface="Arial Nova"/>
                <a:ea typeface="+mn-lt"/>
                <a:cs typeface="+mn-lt"/>
              </a:rPr>
              <a:t>partido</a:t>
            </a:r>
            <a:r>
              <a:rPr lang="en-US" sz="1800" dirty="0">
                <a:latin typeface="Arial Nova"/>
                <a:ea typeface="+mn-lt"/>
                <a:cs typeface="+mn-lt"/>
              </a:rPr>
              <a:t> National Party fez com que as </a:t>
            </a:r>
            <a:r>
              <a:rPr lang="en-US" sz="1800" dirty="0" err="1">
                <a:latin typeface="Arial Nova"/>
                <a:ea typeface="+mn-lt"/>
                <a:cs typeface="+mn-lt"/>
              </a:rPr>
              <a:t>pessoas</a:t>
            </a:r>
            <a:r>
              <a:rPr lang="en-US" sz="1800" dirty="0">
                <a:latin typeface="Arial Nova"/>
                <a:ea typeface="+mn-lt"/>
                <a:cs typeface="+mn-lt"/>
              </a:rPr>
              <a:t> </a:t>
            </a:r>
            <a:r>
              <a:rPr lang="en-US" sz="1800" dirty="0" err="1">
                <a:latin typeface="Arial Nova"/>
                <a:ea typeface="+mn-lt"/>
                <a:cs typeface="+mn-lt"/>
              </a:rPr>
              <a:t>negras</a:t>
            </a:r>
            <a:r>
              <a:rPr lang="en-US" sz="1800" dirty="0">
                <a:latin typeface="Arial Nova"/>
                <a:ea typeface="+mn-lt"/>
                <a:cs typeface="+mn-lt"/>
              </a:rPr>
              <a:t> (</a:t>
            </a:r>
            <a:r>
              <a:rPr lang="en-US" sz="1800" dirty="0" err="1">
                <a:latin typeface="Arial Nova"/>
                <a:ea typeface="+mn-lt"/>
                <a:cs typeface="+mn-lt"/>
              </a:rPr>
              <a:t>maioria</a:t>
            </a:r>
            <a:r>
              <a:rPr lang="en-US" sz="1800" dirty="0">
                <a:latin typeface="Arial Nova"/>
                <a:ea typeface="+mn-lt"/>
                <a:cs typeface="+mn-lt"/>
              </a:rPr>
              <a:t> da </a:t>
            </a:r>
            <a:r>
              <a:rPr lang="en-US" sz="1800" dirty="0" err="1">
                <a:latin typeface="Arial Nova"/>
                <a:ea typeface="+mn-lt"/>
                <a:cs typeface="+mn-lt"/>
              </a:rPr>
              <a:t>população</a:t>
            </a:r>
            <a:r>
              <a:rPr lang="en-US" sz="1800" dirty="0">
                <a:latin typeface="Arial Nova"/>
                <a:ea typeface="+mn-lt"/>
                <a:cs typeface="+mn-lt"/>
              </a:rPr>
              <a:t>) </a:t>
            </a:r>
            <a:r>
              <a:rPr lang="en-US" sz="1800" dirty="0" err="1">
                <a:latin typeface="Arial Nova"/>
                <a:ea typeface="+mn-lt"/>
                <a:cs typeface="+mn-lt"/>
              </a:rPr>
              <a:t>ganhassem</a:t>
            </a:r>
            <a:r>
              <a:rPr lang="en-US" sz="1800" dirty="0">
                <a:latin typeface="Arial Nova"/>
                <a:ea typeface="+mn-lt"/>
                <a:cs typeface="+mn-lt"/>
              </a:rPr>
              <a:t> um </a:t>
            </a:r>
            <a:r>
              <a:rPr lang="en-US" sz="1800" dirty="0" err="1">
                <a:latin typeface="Arial Nova"/>
                <a:ea typeface="+mn-lt"/>
                <a:cs typeface="+mn-lt"/>
              </a:rPr>
              <a:t>salário</a:t>
            </a:r>
            <a:r>
              <a:rPr lang="en-US" sz="1800" dirty="0">
                <a:latin typeface="Arial Nova"/>
                <a:ea typeface="+mn-lt"/>
                <a:cs typeface="+mn-lt"/>
              </a:rPr>
              <a:t> </a:t>
            </a:r>
            <a:r>
              <a:rPr lang="en-US" sz="1800" dirty="0" err="1">
                <a:latin typeface="Arial Nova"/>
                <a:ea typeface="+mn-lt"/>
                <a:cs typeface="+mn-lt"/>
              </a:rPr>
              <a:t>muito</a:t>
            </a:r>
            <a:r>
              <a:rPr lang="en-US" sz="1800" dirty="0">
                <a:latin typeface="Arial Nova"/>
                <a:ea typeface="+mn-lt"/>
                <a:cs typeface="+mn-lt"/>
              </a:rPr>
              <a:t> inferior </a:t>
            </a:r>
            <a:r>
              <a:rPr lang="en-US" sz="1800" dirty="0" err="1">
                <a:latin typeface="Arial Nova"/>
                <a:ea typeface="+mn-lt"/>
                <a:cs typeface="+mn-lt"/>
              </a:rPr>
              <a:t>ao</a:t>
            </a:r>
            <a:r>
              <a:rPr lang="en-US" sz="1800" dirty="0">
                <a:latin typeface="Arial Nova"/>
                <a:ea typeface="+mn-lt"/>
                <a:cs typeface="+mn-lt"/>
              </a:rPr>
              <a:t> dos </a:t>
            </a:r>
            <a:r>
              <a:rPr lang="en-US" sz="1800" dirty="0" err="1">
                <a:latin typeface="Arial Nova"/>
                <a:ea typeface="+mn-lt"/>
                <a:cs typeface="+mn-lt"/>
              </a:rPr>
              <a:t>brancos</a:t>
            </a:r>
            <a:r>
              <a:rPr lang="en-US" sz="1800" dirty="0">
                <a:latin typeface="Arial Nova"/>
                <a:ea typeface="+mn-lt"/>
                <a:cs typeface="+mn-lt"/>
              </a:rPr>
              <a:t>.</a:t>
            </a:r>
            <a:endParaRPr lang="en-US" sz="1800">
              <a:latin typeface="Arial Nova"/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10640188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0B1F06-6833-2D38-8BD2-F9B712509F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387" y="681037"/>
            <a:ext cx="4080879" cy="1788811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chemeClr val="accent4"/>
                </a:solidFill>
                <a:latin typeface="Dubai"/>
                <a:cs typeface="Calibri Light"/>
              </a:rPr>
              <a:t>ECONOMIA EM 1994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957DAF-F764-C862-CE79-54B47FFA1B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0389" y="2630161"/>
            <a:ext cx="4080880" cy="3744356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2000" err="1">
                <a:latin typeface="Arial Nova"/>
                <a:ea typeface="+mn-lt"/>
                <a:cs typeface="+mn-lt"/>
              </a:rPr>
              <a:t>Após</a:t>
            </a:r>
            <a:r>
              <a:rPr lang="en-US" sz="2000" dirty="0">
                <a:latin typeface="Arial Nova"/>
                <a:ea typeface="+mn-lt"/>
                <a:cs typeface="+mn-lt"/>
              </a:rPr>
              <a:t> a </a:t>
            </a:r>
            <a:r>
              <a:rPr lang="en-US" sz="2000" err="1">
                <a:latin typeface="Arial Nova"/>
                <a:ea typeface="+mn-lt"/>
                <a:cs typeface="+mn-lt"/>
              </a:rPr>
              <a:t>caída</a:t>
            </a:r>
            <a:r>
              <a:rPr lang="en-US" sz="2000" dirty="0">
                <a:latin typeface="Arial Nova"/>
                <a:ea typeface="+mn-lt"/>
                <a:cs typeface="+mn-lt"/>
              </a:rPr>
              <a:t> do apartheid (</a:t>
            </a:r>
            <a:r>
              <a:rPr lang="en-US" sz="2000" err="1">
                <a:latin typeface="Arial Nova"/>
                <a:ea typeface="+mn-lt"/>
                <a:cs typeface="+mn-lt"/>
              </a:rPr>
              <a:t>política</a:t>
            </a:r>
            <a:r>
              <a:rPr lang="en-US" sz="2000" dirty="0">
                <a:latin typeface="Arial Nova"/>
                <a:ea typeface="+mn-lt"/>
                <a:cs typeface="+mn-lt"/>
              </a:rPr>
              <a:t> </a:t>
            </a:r>
            <a:r>
              <a:rPr lang="en-US" sz="2000" err="1">
                <a:latin typeface="Arial Nova"/>
                <a:ea typeface="+mn-lt"/>
                <a:cs typeface="+mn-lt"/>
              </a:rPr>
              <a:t>racista</a:t>
            </a:r>
            <a:r>
              <a:rPr lang="en-US" sz="2000" dirty="0">
                <a:latin typeface="Arial Nova"/>
                <a:ea typeface="+mn-lt"/>
                <a:cs typeface="+mn-lt"/>
              </a:rPr>
              <a:t> do National Party), </a:t>
            </a:r>
            <a:r>
              <a:rPr lang="en-US" sz="2000" err="1">
                <a:latin typeface="Arial Nova"/>
                <a:ea typeface="+mn-lt"/>
                <a:cs typeface="+mn-lt"/>
              </a:rPr>
              <a:t>em</a:t>
            </a:r>
            <a:r>
              <a:rPr lang="en-US" sz="2000" dirty="0">
                <a:latin typeface="Arial Nova"/>
                <a:ea typeface="+mn-lt"/>
                <a:cs typeface="+mn-lt"/>
              </a:rPr>
              <a:t> 1994, </a:t>
            </a:r>
            <a:r>
              <a:rPr lang="en-US" sz="2000" err="1">
                <a:latin typeface="Arial Nova"/>
                <a:ea typeface="+mn-lt"/>
                <a:cs typeface="+mn-lt"/>
              </a:rPr>
              <a:t>devido</a:t>
            </a:r>
            <a:r>
              <a:rPr lang="en-US" sz="2000" dirty="0">
                <a:latin typeface="Arial Nova"/>
                <a:ea typeface="+mn-lt"/>
                <a:cs typeface="+mn-lt"/>
              </a:rPr>
              <a:t> à </a:t>
            </a:r>
            <a:r>
              <a:rPr lang="en-US" sz="2000" err="1">
                <a:latin typeface="Arial Nova"/>
                <a:ea typeface="+mn-lt"/>
                <a:cs typeface="+mn-lt"/>
              </a:rPr>
              <a:t>uma</a:t>
            </a:r>
            <a:r>
              <a:rPr lang="en-US" sz="2000" dirty="0">
                <a:latin typeface="Arial Nova"/>
                <a:ea typeface="+mn-lt"/>
                <a:cs typeface="+mn-lt"/>
              </a:rPr>
              <a:t> forte crise </a:t>
            </a:r>
            <a:r>
              <a:rPr lang="en-US" sz="2000" err="1">
                <a:latin typeface="Arial Nova"/>
                <a:ea typeface="+mn-lt"/>
                <a:cs typeface="+mn-lt"/>
              </a:rPr>
              <a:t>econômica</a:t>
            </a:r>
            <a:r>
              <a:rPr lang="en-US" sz="2000" dirty="0">
                <a:latin typeface="Arial Nova"/>
                <a:ea typeface="+mn-lt"/>
                <a:cs typeface="+mn-lt"/>
              </a:rPr>
              <a:t> e social, a </a:t>
            </a:r>
            <a:r>
              <a:rPr lang="en-US" sz="2000" err="1">
                <a:latin typeface="Arial Nova"/>
                <a:ea typeface="+mn-lt"/>
                <a:cs typeface="+mn-lt"/>
              </a:rPr>
              <a:t>economia</a:t>
            </a:r>
            <a:r>
              <a:rPr lang="en-US" sz="2000" dirty="0">
                <a:latin typeface="Arial Nova"/>
                <a:ea typeface="+mn-lt"/>
                <a:cs typeface="+mn-lt"/>
              </a:rPr>
              <a:t> </a:t>
            </a:r>
            <a:r>
              <a:rPr lang="en-US" sz="2000" err="1">
                <a:latin typeface="Arial Nova"/>
                <a:ea typeface="+mn-lt"/>
                <a:cs typeface="+mn-lt"/>
              </a:rPr>
              <a:t>sul-africana</a:t>
            </a:r>
            <a:r>
              <a:rPr lang="en-US" sz="2000" dirty="0">
                <a:latin typeface="Arial Nova"/>
                <a:ea typeface="+mn-lt"/>
                <a:cs typeface="+mn-lt"/>
              </a:rPr>
              <a:t> </a:t>
            </a:r>
            <a:r>
              <a:rPr lang="en-US" sz="2000" err="1">
                <a:latin typeface="Arial Nova"/>
                <a:ea typeface="+mn-lt"/>
                <a:cs typeface="+mn-lt"/>
              </a:rPr>
              <a:t>conseguiu</a:t>
            </a:r>
            <a:r>
              <a:rPr lang="en-US" sz="2000" dirty="0">
                <a:latin typeface="Arial Nova"/>
                <a:ea typeface="+mn-lt"/>
                <a:cs typeface="+mn-lt"/>
              </a:rPr>
              <a:t> </a:t>
            </a:r>
            <a:r>
              <a:rPr lang="en-US" sz="2000" err="1">
                <a:latin typeface="Arial Nova"/>
                <a:ea typeface="+mn-lt"/>
                <a:cs typeface="+mn-lt"/>
              </a:rPr>
              <a:t>ter</a:t>
            </a:r>
            <a:r>
              <a:rPr lang="en-US" sz="2000" dirty="0">
                <a:latin typeface="Arial Nova"/>
                <a:ea typeface="+mn-lt"/>
                <a:cs typeface="+mn-lt"/>
              </a:rPr>
              <a:t> </a:t>
            </a:r>
            <a:r>
              <a:rPr lang="en-US" sz="2000" err="1">
                <a:latin typeface="Arial Nova"/>
                <a:ea typeface="+mn-lt"/>
                <a:cs typeface="+mn-lt"/>
              </a:rPr>
              <a:t>uma</a:t>
            </a:r>
            <a:r>
              <a:rPr lang="en-US" sz="2000" dirty="0">
                <a:latin typeface="Arial Nova"/>
                <a:ea typeface="+mn-lt"/>
                <a:cs typeface="+mn-lt"/>
              </a:rPr>
              <a:t> </a:t>
            </a:r>
            <a:r>
              <a:rPr lang="en-US" sz="2000" err="1">
                <a:latin typeface="Arial Nova"/>
                <a:ea typeface="+mn-lt"/>
                <a:cs typeface="+mn-lt"/>
              </a:rPr>
              <a:t>certa</a:t>
            </a:r>
            <a:r>
              <a:rPr lang="en-US" sz="2000" dirty="0">
                <a:latin typeface="Arial Nova"/>
                <a:ea typeface="+mn-lt"/>
                <a:cs typeface="+mn-lt"/>
              </a:rPr>
              <a:t> </a:t>
            </a:r>
            <a:r>
              <a:rPr lang="en-US" sz="2000" err="1">
                <a:latin typeface="Arial Nova"/>
                <a:ea typeface="+mn-lt"/>
                <a:cs typeface="+mn-lt"/>
              </a:rPr>
              <a:t>estabilidade</a:t>
            </a:r>
            <a:r>
              <a:rPr lang="en-US" sz="2000" dirty="0">
                <a:latin typeface="Arial Nova"/>
                <a:ea typeface="+mn-lt"/>
                <a:cs typeface="+mn-lt"/>
              </a:rPr>
              <a:t>; o </a:t>
            </a:r>
            <a:r>
              <a:rPr lang="en-US" sz="2000" err="1">
                <a:latin typeface="Arial Nova"/>
                <a:ea typeface="+mn-lt"/>
                <a:cs typeface="+mn-lt"/>
              </a:rPr>
              <a:t>governo</a:t>
            </a:r>
            <a:r>
              <a:rPr lang="en-US" sz="2000" dirty="0">
                <a:latin typeface="Arial Nova"/>
                <a:ea typeface="+mn-lt"/>
                <a:cs typeface="+mn-lt"/>
              </a:rPr>
              <a:t> de Nelson Mandela </a:t>
            </a:r>
            <a:r>
              <a:rPr lang="en-US" sz="2000" err="1">
                <a:latin typeface="Arial Nova"/>
                <a:ea typeface="+mn-lt"/>
                <a:cs typeface="+mn-lt"/>
              </a:rPr>
              <a:t>teve</a:t>
            </a:r>
            <a:r>
              <a:rPr lang="en-US" sz="2000" dirty="0">
                <a:latin typeface="Arial Nova"/>
                <a:ea typeface="+mn-lt"/>
                <a:cs typeface="+mn-lt"/>
              </a:rPr>
              <a:t> </a:t>
            </a:r>
            <a:r>
              <a:rPr lang="en-US" sz="2000" err="1">
                <a:latin typeface="Arial Nova"/>
                <a:ea typeface="+mn-lt"/>
                <a:cs typeface="+mn-lt"/>
              </a:rPr>
              <a:t>como</a:t>
            </a:r>
            <a:r>
              <a:rPr lang="en-US" sz="2000" dirty="0">
                <a:latin typeface="Arial Nova"/>
                <a:ea typeface="+mn-lt"/>
                <a:cs typeface="+mn-lt"/>
              </a:rPr>
              <a:t> </a:t>
            </a:r>
            <a:r>
              <a:rPr lang="en-US" sz="2000" err="1">
                <a:latin typeface="Arial Nova"/>
                <a:ea typeface="+mn-lt"/>
                <a:cs typeface="+mn-lt"/>
              </a:rPr>
              <a:t>princípios</a:t>
            </a:r>
            <a:r>
              <a:rPr lang="en-US" sz="2000" dirty="0">
                <a:latin typeface="Arial Nova"/>
                <a:ea typeface="+mn-lt"/>
                <a:cs typeface="+mn-lt"/>
              </a:rPr>
              <a:t> a </a:t>
            </a:r>
            <a:r>
              <a:rPr lang="en-US" sz="2000" err="1">
                <a:latin typeface="Arial Nova"/>
                <a:ea typeface="+mn-lt"/>
                <a:cs typeface="+mn-lt"/>
              </a:rPr>
              <a:t>erradicação</a:t>
            </a:r>
            <a:r>
              <a:rPr lang="en-US" sz="2000" dirty="0">
                <a:latin typeface="Arial Nova"/>
                <a:ea typeface="+mn-lt"/>
                <a:cs typeface="+mn-lt"/>
              </a:rPr>
              <a:t> da </a:t>
            </a:r>
            <a:r>
              <a:rPr lang="en-US" sz="2000" err="1">
                <a:latin typeface="Arial Nova"/>
                <a:ea typeface="+mn-lt"/>
                <a:cs typeface="+mn-lt"/>
              </a:rPr>
              <a:t>pobreza</a:t>
            </a:r>
            <a:r>
              <a:rPr lang="en-US" sz="2000" dirty="0">
                <a:latin typeface="Arial Nova"/>
                <a:ea typeface="+mn-lt"/>
                <a:cs typeface="+mn-lt"/>
              </a:rPr>
              <a:t>, o </a:t>
            </a:r>
            <a:r>
              <a:rPr lang="en-US" sz="2000" err="1">
                <a:latin typeface="Arial Nova"/>
                <a:ea typeface="+mn-lt"/>
                <a:cs typeface="+mn-lt"/>
              </a:rPr>
              <a:t>fortalecimento</a:t>
            </a:r>
            <a:r>
              <a:rPr lang="en-US" sz="2000" dirty="0">
                <a:latin typeface="Arial Nova"/>
                <a:ea typeface="+mn-lt"/>
                <a:cs typeface="+mn-lt"/>
              </a:rPr>
              <a:t> de </a:t>
            </a:r>
            <a:r>
              <a:rPr lang="en-US" sz="2000" err="1">
                <a:latin typeface="Arial Nova"/>
                <a:ea typeface="+mn-lt"/>
                <a:cs typeface="+mn-lt"/>
              </a:rPr>
              <a:t>relações</a:t>
            </a:r>
            <a:r>
              <a:rPr lang="en-US" sz="2000" dirty="0">
                <a:latin typeface="Arial Nova"/>
                <a:ea typeface="+mn-lt"/>
                <a:cs typeface="+mn-lt"/>
              </a:rPr>
              <a:t> </a:t>
            </a:r>
            <a:r>
              <a:rPr lang="en-US" sz="2000" err="1">
                <a:latin typeface="Arial Nova"/>
                <a:ea typeface="+mn-lt"/>
                <a:cs typeface="+mn-lt"/>
              </a:rPr>
              <a:t>internacionais</a:t>
            </a:r>
            <a:r>
              <a:rPr lang="en-US" sz="2000" dirty="0">
                <a:latin typeface="Arial Nova"/>
                <a:ea typeface="+mn-lt"/>
                <a:cs typeface="+mn-lt"/>
              </a:rPr>
              <a:t>, </a:t>
            </a:r>
            <a:r>
              <a:rPr lang="en-US" sz="2000" err="1">
                <a:latin typeface="Arial Nova"/>
                <a:ea typeface="+mn-lt"/>
                <a:cs typeface="+mn-lt"/>
              </a:rPr>
              <a:t>desenvolver</a:t>
            </a:r>
            <a:r>
              <a:rPr lang="en-US" sz="2000" dirty="0">
                <a:latin typeface="Arial Nova"/>
                <a:ea typeface="+mn-lt"/>
                <a:cs typeface="+mn-lt"/>
              </a:rPr>
              <a:t> </a:t>
            </a:r>
            <a:r>
              <a:rPr lang="en-US" sz="2000" err="1">
                <a:latin typeface="Arial Nova"/>
                <a:ea typeface="+mn-lt"/>
                <a:cs typeface="+mn-lt"/>
              </a:rPr>
              <a:t>pequenas</a:t>
            </a:r>
            <a:r>
              <a:rPr lang="en-US" sz="2000" dirty="0">
                <a:latin typeface="Arial Nova"/>
                <a:ea typeface="+mn-lt"/>
                <a:cs typeface="+mn-lt"/>
              </a:rPr>
              <a:t> </a:t>
            </a:r>
            <a:r>
              <a:rPr lang="en-US" sz="2000" err="1">
                <a:latin typeface="Arial Nova"/>
                <a:ea typeface="+mn-lt"/>
                <a:cs typeface="+mn-lt"/>
              </a:rPr>
              <a:t>empresas</a:t>
            </a:r>
            <a:r>
              <a:rPr lang="en-US" sz="2000" dirty="0">
                <a:latin typeface="Arial Nova"/>
                <a:ea typeface="+mn-lt"/>
                <a:cs typeface="+mn-lt"/>
              </a:rPr>
              <a:t> e </a:t>
            </a:r>
            <a:r>
              <a:rPr lang="en-US" sz="2000" err="1">
                <a:latin typeface="Arial Nova"/>
                <a:ea typeface="+mn-lt"/>
                <a:cs typeface="+mn-lt"/>
              </a:rPr>
              <a:t>melhorar</a:t>
            </a:r>
            <a:r>
              <a:rPr lang="en-US" sz="2000" dirty="0">
                <a:latin typeface="Arial Nova"/>
                <a:ea typeface="+mn-lt"/>
                <a:cs typeface="+mn-lt"/>
              </a:rPr>
              <a:t> </a:t>
            </a:r>
            <a:r>
              <a:rPr lang="en-US" sz="2000" err="1">
                <a:latin typeface="Arial Nova"/>
                <a:ea typeface="+mn-lt"/>
                <a:cs typeface="+mn-lt"/>
              </a:rPr>
              <a:t>acesso</a:t>
            </a:r>
            <a:r>
              <a:rPr lang="en-US" sz="2000" dirty="0">
                <a:latin typeface="Arial Nova"/>
                <a:ea typeface="+mn-lt"/>
                <a:cs typeface="+mn-lt"/>
              </a:rPr>
              <a:t> </a:t>
            </a:r>
            <a:r>
              <a:rPr lang="en-US" sz="2000" err="1">
                <a:latin typeface="Arial Nova"/>
                <a:ea typeface="+mn-lt"/>
                <a:cs typeface="+mn-lt"/>
              </a:rPr>
              <a:t>às</a:t>
            </a:r>
            <a:r>
              <a:rPr lang="en-US" sz="2000" dirty="0">
                <a:latin typeface="Arial Nova"/>
                <a:ea typeface="+mn-lt"/>
                <a:cs typeface="+mn-lt"/>
              </a:rPr>
              <a:t> </a:t>
            </a:r>
            <a:r>
              <a:rPr lang="en-US" sz="2000" err="1">
                <a:latin typeface="Arial Nova"/>
                <a:ea typeface="+mn-lt"/>
                <a:cs typeface="+mn-lt"/>
              </a:rPr>
              <a:t>necessidades</a:t>
            </a:r>
            <a:r>
              <a:rPr lang="en-US" sz="2000" dirty="0">
                <a:latin typeface="Arial Nova"/>
                <a:ea typeface="+mn-lt"/>
                <a:cs typeface="+mn-lt"/>
              </a:rPr>
              <a:t> </a:t>
            </a:r>
            <a:r>
              <a:rPr lang="en-US" sz="2000" err="1">
                <a:latin typeface="Arial Nova"/>
                <a:ea typeface="+mn-lt"/>
                <a:cs typeface="+mn-lt"/>
              </a:rPr>
              <a:t>básicas</a:t>
            </a:r>
            <a:r>
              <a:rPr lang="en-US" sz="2000" dirty="0">
                <a:latin typeface="Arial Nova"/>
                <a:ea typeface="+mn-lt"/>
                <a:cs typeface="+mn-lt"/>
              </a:rPr>
              <a:t>, </a:t>
            </a:r>
            <a:r>
              <a:rPr lang="en-US" sz="2000" err="1">
                <a:latin typeface="Arial Nova"/>
                <a:ea typeface="+mn-lt"/>
                <a:cs typeface="+mn-lt"/>
              </a:rPr>
              <a:t>como</a:t>
            </a:r>
            <a:r>
              <a:rPr lang="en-US" sz="2000" dirty="0">
                <a:latin typeface="Arial Nova"/>
                <a:ea typeface="+mn-lt"/>
                <a:cs typeface="+mn-lt"/>
              </a:rPr>
              <a:t> </a:t>
            </a:r>
            <a:r>
              <a:rPr lang="en-US" sz="2000" err="1">
                <a:latin typeface="Arial Nova"/>
                <a:ea typeface="+mn-lt"/>
                <a:cs typeface="+mn-lt"/>
              </a:rPr>
              <a:t>energia</a:t>
            </a:r>
            <a:r>
              <a:rPr lang="en-US" sz="2000" dirty="0">
                <a:latin typeface="Arial Nova"/>
                <a:ea typeface="+mn-lt"/>
                <a:cs typeface="+mn-lt"/>
              </a:rPr>
              <a:t> e </a:t>
            </a:r>
            <a:r>
              <a:rPr lang="en-US" sz="2000" err="1">
                <a:latin typeface="Arial Nova"/>
                <a:ea typeface="+mn-lt"/>
                <a:cs typeface="+mn-lt"/>
              </a:rPr>
              <a:t>água</a:t>
            </a:r>
            <a:r>
              <a:rPr lang="en-US" sz="2000" dirty="0">
                <a:latin typeface="Arial Nova"/>
                <a:ea typeface="+mn-lt"/>
                <a:cs typeface="+mn-lt"/>
              </a:rPr>
              <a:t>.</a:t>
            </a:r>
          </a:p>
        </p:txBody>
      </p:sp>
      <p:sp>
        <p:nvSpPr>
          <p:cNvPr id="20" name="Rounded Rectangle 28">
            <a:extLst>
              <a:ext uri="{FF2B5EF4-FFF2-40B4-BE49-F238E27FC236}">
                <a16:creationId xmlns:a16="http://schemas.microsoft.com/office/drawing/2014/main" id="{A783CD55-1776-4C75-9A8F-D1179C0C7B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75903" y="640091"/>
            <a:ext cx="6266120" cy="5577818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chemeClr val="tx1">
                <a:lumMod val="65000"/>
                <a:lumOff val="3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BB3209DC-2CFA-3CCA-8411-78C0706172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692" r="7877" b="-3"/>
          <a:stretch/>
        </p:blipFill>
        <p:spPr>
          <a:xfrm>
            <a:off x="5441735" y="804672"/>
            <a:ext cx="5934456" cy="5248656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33701852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99F1FFA9-D672-408C-9220-ADEEC6ABD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C4DF30-9432-61EB-A823-FC857A8D7C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534" y="153458"/>
            <a:ext cx="3816095" cy="1938076"/>
          </a:xfrm>
        </p:spPr>
        <p:txBody>
          <a:bodyPr>
            <a:normAutofit/>
          </a:bodyPr>
          <a:lstStyle/>
          <a:p>
            <a:r>
              <a:rPr lang="en-US" sz="4800" b="1" dirty="0">
                <a:solidFill>
                  <a:schemeClr val="accent4"/>
                </a:solidFill>
                <a:latin typeface="Dubai"/>
                <a:cs typeface="Calibri Light"/>
              </a:rPr>
              <a:t>ECONOMIA PÓS-1994</a:t>
            </a:r>
            <a:endParaRPr lang="en-US" sz="4800" b="1" dirty="0">
              <a:solidFill>
                <a:schemeClr val="accent4"/>
              </a:solidFill>
              <a:latin typeface="Dubai"/>
              <a:cs typeface="Dubai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C83DE3-8069-095C-428C-550B8A849E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2536" y="2087479"/>
            <a:ext cx="4606315" cy="4865594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1800" dirty="0" err="1">
                <a:latin typeface="Arial Nova"/>
                <a:ea typeface="+mn-lt"/>
                <a:cs typeface="+mn-lt"/>
              </a:rPr>
              <a:t>Em</a:t>
            </a:r>
            <a:r>
              <a:rPr lang="en-US" sz="1800" dirty="0">
                <a:latin typeface="Arial Nova"/>
                <a:ea typeface="+mn-lt"/>
                <a:cs typeface="+mn-lt"/>
              </a:rPr>
              <a:t> 2008, quatorze </a:t>
            </a:r>
            <a:r>
              <a:rPr lang="en-US" sz="1800" dirty="0" err="1">
                <a:latin typeface="Arial Nova"/>
                <a:ea typeface="+mn-lt"/>
                <a:cs typeface="+mn-lt"/>
              </a:rPr>
              <a:t>anos</a:t>
            </a:r>
            <a:r>
              <a:rPr lang="en-US" sz="1800" dirty="0">
                <a:latin typeface="Arial Nova"/>
                <a:ea typeface="+mn-lt"/>
                <a:cs typeface="+mn-lt"/>
              </a:rPr>
              <a:t> </a:t>
            </a:r>
            <a:r>
              <a:rPr lang="en-US" sz="1800" dirty="0" err="1">
                <a:latin typeface="Arial Nova"/>
                <a:ea typeface="+mn-lt"/>
                <a:cs typeface="+mn-lt"/>
              </a:rPr>
              <a:t>após</a:t>
            </a:r>
            <a:r>
              <a:rPr lang="en-US" sz="1800" dirty="0">
                <a:latin typeface="Arial Nova"/>
                <a:ea typeface="+mn-lt"/>
                <a:cs typeface="+mn-lt"/>
              </a:rPr>
              <a:t> o </a:t>
            </a:r>
            <a:r>
              <a:rPr lang="en-US" sz="1800" dirty="0" err="1">
                <a:latin typeface="Arial Nova"/>
                <a:ea typeface="+mn-lt"/>
                <a:cs typeface="+mn-lt"/>
              </a:rPr>
              <a:t>início</a:t>
            </a:r>
            <a:r>
              <a:rPr lang="en-US" sz="1800" dirty="0">
                <a:latin typeface="Arial Nova"/>
                <a:ea typeface="+mn-lt"/>
                <a:cs typeface="+mn-lt"/>
              </a:rPr>
              <a:t> do </a:t>
            </a:r>
            <a:r>
              <a:rPr lang="en-US" sz="1800" dirty="0" err="1">
                <a:latin typeface="Arial Nova"/>
                <a:ea typeface="+mn-lt"/>
                <a:cs typeface="+mn-lt"/>
              </a:rPr>
              <a:t>Congresso</a:t>
            </a:r>
            <a:r>
              <a:rPr lang="en-US" sz="1800" dirty="0">
                <a:latin typeface="Arial Nova"/>
                <a:ea typeface="+mn-lt"/>
                <a:cs typeface="+mn-lt"/>
              </a:rPr>
              <a:t> Nacional Africano </a:t>
            </a:r>
            <a:r>
              <a:rPr lang="en-US" sz="1800" dirty="0" err="1">
                <a:latin typeface="Arial Nova"/>
                <a:ea typeface="+mn-lt"/>
                <a:cs typeface="+mn-lt"/>
              </a:rPr>
              <a:t>ter</a:t>
            </a:r>
            <a:r>
              <a:rPr lang="en-US" sz="1800" dirty="0">
                <a:latin typeface="Arial Nova"/>
                <a:ea typeface="+mn-lt"/>
                <a:cs typeface="+mn-lt"/>
              </a:rPr>
              <a:t> </a:t>
            </a:r>
            <a:r>
              <a:rPr lang="en-US" sz="1800" dirty="0" err="1">
                <a:latin typeface="Arial Nova"/>
                <a:ea typeface="+mn-lt"/>
                <a:cs typeface="+mn-lt"/>
              </a:rPr>
              <a:t>chegado</a:t>
            </a:r>
            <a:r>
              <a:rPr lang="en-US" sz="1800" dirty="0">
                <a:latin typeface="Arial Nova"/>
                <a:ea typeface="+mn-lt"/>
                <a:cs typeface="+mn-lt"/>
              </a:rPr>
              <a:t> </a:t>
            </a:r>
            <a:r>
              <a:rPr lang="en-US" sz="1800" dirty="0" err="1">
                <a:latin typeface="Arial Nova"/>
                <a:ea typeface="+mn-lt"/>
                <a:cs typeface="+mn-lt"/>
              </a:rPr>
              <a:t>ao</a:t>
            </a:r>
            <a:r>
              <a:rPr lang="en-US" sz="1800" dirty="0">
                <a:latin typeface="Arial Nova"/>
                <a:ea typeface="+mn-lt"/>
                <a:cs typeface="+mn-lt"/>
              </a:rPr>
              <a:t> </a:t>
            </a:r>
            <a:r>
              <a:rPr lang="en-US" sz="1800" dirty="0" err="1">
                <a:latin typeface="Arial Nova"/>
                <a:ea typeface="+mn-lt"/>
                <a:cs typeface="+mn-lt"/>
              </a:rPr>
              <a:t>poder</a:t>
            </a:r>
            <a:r>
              <a:rPr lang="en-US" sz="1800" dirty="0">
                <a:latin typeface="Arial Nova"/>
                <a:ea typeface="+mn-lt"/>
                <a:cs typeface="+mn-lt"/>
              </a:rPr>
              <a:t>, o </a:t>
            </a:r>
            <a:r>
              <a:rPr lang="en-US" sz="1800" dirty="0" err="1">
                <a:latin typeface="Arial Nova"/>
                <a:ea typeface="+mn-lt"/>
                <a:cs typeface="+mn-lt"/>
              </a:rPr>
              <a:t>país</a:t>
            </a:r>
            <a:r>
              <a:rPr lang="en-US" sz="1800" dirty="0">
                <a:latin typeface="Arial Nova"/>
                <a:ea typeface="+mn-lt"/>
                <a:cs typeface="+mn-lt"/>
              </a:rPr>
              <a:t> </a:t>
            </a:r>
            <a:r>
              <a:rPr lang="en-US" sz="1800" dirty="0" err="1">
                <a:latin typeface="Arial Nova"/>
                <a:ea typeface="+mn-lt"/>
                <a:cs typeface="+mn-lt"/>
              </a:rPr>
              <a:t>estava</a:t>
            </a:r>
            <a:r>
              <a:rPr lang="en-US" sz="1800" dirty="0">
                <a:latin typeface="Arial Nova"/>
                <a:ea typeface="+mn-lt"/>
                <a:cs typeface="+mn-lt"/>
              </a:rPr>
              <a:t> entre </a:t>
            </a:r>
            <a:r>
              <a:rPr lang="en-US" sz="1800" dirty="0" err="1">
                <a:latin typeface="Arial Nova"/>
                <a:ea typeface="+mn-lt"/>
                <a:cs typeface="+mn-lt"/>
              </a:rPr>
              <a:t>os</a:t>
            </a:r>
            <a:r>
              <a:rPr lang="en-US" sz="1800" dirty="0">
                <a:latin typeface="Arial Nova"/>
                <a:ea typeface="+mn-lt"/>
                <a:cs typeface="+mn-lt"/>
              </a:rPr>
              <a:t> 32 </a:t>
            </a:r>
            <a:r>
              <a:rPr lang="en-US" sz="1800" dirty="0" err="1">
                <a:latin typeface="Arial Nova"/>
                <a:ea typeface="+mn-lt"/>
                <a:cs typeface="+mn-lt"/>
              </a:rPr>
              <a:t>países</a:t>
            </a:r>
            <a:r>
              <a:rPr lang="en-US" sz="1800" dirty="0">
                <a:latin typeface="Arial Nova"/>
                <a:ea typeface="+mn-lt"/>
                <a:cs typeface="+mn-lt"/>
              </a:rPr>
              <a:t> </a:t>
            </a:r>
            <a:r>
              <a:rPr lang="en-US" sz="1800" dirty="0" err="1">
                <a:latin typeface="Arial Nova"/>
                <a:ea typeface="+mn-lt"/>
                <a:cs typeface="+mn-lt"/>
              </a:rPr>
              <a:t>mais</a:t>
            </a:r>
            <a:r>
              <a:rPr lang="en-US" sz="1800" dirty="0">
                <a:latin typeface="Arial Nova"/>
                <a:ea typeface="+mn-lt"/>
                <a:cs typeface="+mn-lt"/>
              </a:rPr>
              <a:t> </a:t>
            </a:r>
            <a:r>
              <a:rPr lang="en-US" sz="1800" dirty="0" err="1">
                <a:latin typeface="Arial Nova"/>
                <a:ea typeface="+mn-lt"/>
                <a:cs typeface="+mn-lt"/>
              </a:rPr>
              <a:t>fáceis</a:t>
            </a:r>
            <a:r>
              <a:rPr lang="en-US" sz="1800" dirty="0">
                <a:latin typeface="Arial Nova"/>
                <a:ea typeface="+mn-lt"/>
                <a:cs typeface="+mn-lt"/>
              </a:rPr>
              <a:t> de </a:t>
            </a:r>
            <a:r>
              <a:rPr lang="en-US" sz="1800" dirty="0" err="1">
                <a:latin typeface="Arial Nova"/>
                <a:ea typeface="+mn-lt"/>
                <a:cs typeface="+mn-lt"/>
              </a:rPr>
              <a:t>fazer</a:t>
            </a:r>
            <a:r>
              <a:rPr lang="en-US" sz="1800" dirty="0">
                <a:latin typeface="Arial Nova"/>
                <a:ea typeface="+mn-lt"/>
                <a:cs typeface="+mn-lt"/>
              </a:rPr>
              <a:t> </a:t>
            </a:r>
            <a:r>
              <a:rPr lang="en-US" sz="1800" dirty="0" err="1">
                <a:latin typeface="Arial Nova"/>
                <a:ea typeface="+mn-lt"/>
                <a:cs typeface="+mn-lt"/>
              </a:rPr>
              <a:t>negócios</a:t>
            </a:r>
            <a:r>
              <a:rPr lang="en-US" sz="1800" dirty="0">
                <a:latin typeface="Arial Nova"/>
                <a:ea typeface="+mn-lt"/>
                <a:cs typeface="+mn-lt"/>
              </a:rPr>
              <a:t> do </a:t>
            </a:r>
            <a:r>
              <a:rPr lang="en-US" sz="1800" dirty="0" err="1">
                <a:latin typeface="Arial Nova"/>
                <a:ea typeface="+mn-lt"/>
                <a:cs typeface="+mn-lt"/>
              </a:rPr>
              <a:t>mundo</a:t>
            </a:r>
            <a:r>
              <a:rPr lang="en-US" sz="1800" dirty="0">
                <a:latin typeface="Arial Nova"/>
                <a:ea typeface="+mn-lt"/>
                <a:cs typeface="+mn-lt"/>
              </a:rPr>
              <a:t>. </a:t>
            </a:r>
            <a:r>
              <a:rPr lang="en-US" sz="1800" dirty="0" err="1">
                <a:latin typeface="Arial Nova"/>
                <a:ea typeface="+mn-lt"/>
                <a:cs typeface="+mn-lt"/>
              </a:rPr>
              <a:t>Atualmente</a:t>
            </a:r>
            <a:r>
              <a:rPr lang="en-US" sz="1800" dirty="0">
                <a:latin typeface="Arial Nova"/>
                <a:ea typeface="+mn-lt"/>
                <a:cs typeface="+mn-lt"/>
              </a:rPr>
              <a:t>, </a:t>
            </a:r>
            <a:r>
              <a:rPr lang="en-US" sz="1800" dirty="0" err="1">
                <a:latin typeface="Arial Nova"/>
                <a:ea typeface="+mn-lt"/>
                <a:cs typeface="+mn-lt"/>
              </a:rPr>
              <a:t>apesar</a:t>
            </a:r>
            <a:r>
              <a:rPr lang="en-US" sz="1800" dirty="0">
                <a:latin typeface="Arial Nova"/>
                <a:ea typeface="+mn-lt"/>
                <a:cs typeface="+mn-lt"/>
              </a:rPr>
              <a:t> do </a:t>
            </a:r>
            <a:r>
              <a:rPr lang="en-US" sz="1800" dirty="0" err="1">
                <a:latin typeface="Arial Nova"/>
                <a:ea typeface="+mn-lt"/>
                <a:cs typeface="+mn-lt"/>
              </a:rPr>
              <a:t>país</a:t>
            </a:r>
            <a:r>
              <a:rPr lang="en-US" sz="1800" dirty="0">
                <a:latin typeface="Arial Nova"/>
                <a:ea typeface="+mn-lt"/>
                <a:cs typeface="+mn-lt"/>
              </a:rPr>
              <a:t> </a:t>
            </a:r>
            <a:r>
              <a:rPr lang="en-US" sz="1800" dirty="0" err="1">
                <a:latin typeface="Arial Nova"/>
                <a:ea typeface="+mn-lt"/>
                <a:cs typeface="+mn-lt"/>
              </a:rPr>
              <a:t>ter</a:t>
            </a:r>
            <a:r>
              <a:rPr lang="en-US" sz="1800" dirty="0">
                <a:latin typeface="Arial Nova"/>
                <a:ea typeface="+mn-lt"/>
                <a:cs typeface="+mn-lt"/>
              </a:rPr>
              <a:t> </a:t>
            </a:r>
            <a:r>
              <a:rPr lang="en-US" sz="1800" dirty="0" err="1">
                <a:latin typeface="Arial Nova"/>
                <a:ea typeface="+mn-lt"/>
                <a:cs typeface="+mn-lt"/>
              </a:rPr>
              <a:t>piorado</a:t>
            </a:r>
            <a:r>
              <a:rPr lang="en-US" sz="1800" dirty="0">
                <a:latin typeface="Arial Nova"/>
                <a:ea typeface="+mn-lt"/>
                <a:cs typeface="+mn-lt"/>
              </a:rPr>
              <a:t> </a:t>
            </a:r>
            <a:r>
              <a:rPr lang="en-US" sz="1800" dirty="0" err="1">
                <a:latin typeface="Arial Nova"/>
                <a:ea typeface="+mn-lt"/>
                <a:cs typeface="+mn-lt"/>
              </a:rPr>
              <a:t>economicamente</a:t>
            </a:r>
            <a:r>
              <a:rPr lang="en-US" sz="1800" dirty="0">
                <a:latin typeface="Arial Nova"/>
                <a:ea typeface="+mn-lt"/>
                <a:cs typeface="+mn-lt"/>
              </a:rPr>
              <a:t>, </a:t>
            </a:r>
            <a:r>
              <a:rPr lang="en-US" sz="1800" dirty="0" err="1">
                <a:latin typeface="Arial Nova"/>
                <a:ea typeface="+mn-lt"/>
                <a:cs typeface="+mn-lt"/>
              </a:rPr>
              <a:t>ele</a:t>
            </a:r>
            <a:r>
              <a:rPr lang="en-US" sz="1800" dirty="0">
                <a:latin typeface="Arial Nova"/>
                <a:ea typeface="+mn-lt"/>
                <a:cs typeface="+mn-lt"/>
              </a:rPr>
              <a:t> </a:t>
            </a:r>
            <a:r>
              <a:rPr lang="en-US" sz="1800" dirty="0" err="1">
                <a:latin typeface="Arial Nova"/>
                <a:ea typeface="+mn-lt"/>
                <a:cs typeface="+mn-lt"/>
              </a:rPr>
              <a:t>ainda</a:t>
            </a:r>
            <a:r>
              <a:rPr lang="en-US" sz="1800" dirty="0">
                <a:latin typeface="Arial Nova"/>
                <a:ea typeface="+mn-lt"/>
                <a:cs typeface="+mn-lt"/>
              </a:rPr>
              <a:t> </a:t>
            </a:r>
            <a:r>
              <a:rPr lang="en-US" sz="1800" dirty="0" err="1">
                <a:latin typeface="Arial Nova"/>
                <a:ea typeface="+mn-lt"/>
                <a:cs typeface="+mn-lt"/>
              </a:rPr>
              <a:t>figura</a:t>
            </a:r>
            <a:r>
              <a:rPr lang="en-US" sz="1800" dirty="0">
                <a:latin typeface="Arial Nova"/>
                <a:ea typeface="+mn-lt"/>
                <a:cs typeface="+mn-lt"/>
              </a:rPr>
              <a:t> entre </a:t>
            </a:r>
            <a:r>
              <a:rPr lang="en-US" sz="1800" dirty="0" err="1">
                <a:latin typeface="Arial Nova"/>
                <a:ea typeface="+mn-lt"/>
                <a:cs typeface="+mn-lt"/>
              </a:rPr>
              <a:t>uma</a:t>
            </a:r>
            <a:r>
              <a:rPr lang="en-US" sz="1800" dirty="0">
                <a:latin typeface="Arial Nova"/>
                <a:ea typeface="+mn-lt"/>
                <a:cs typeface="+mn-lt"/>
              </a:rPr>
              <a:t> das </a:t>
            </a:r>
            <a:r>
              <a:rPr lang="en-US" sz="1800" dirty="0" err="1">
                <a:latin typeface="Arial Nova"/>
                <a:ea typeface="+mn-lt"/>
                <a:cs typeface="+mn-lt"/>
              </a:rPr>
              <a:t>economias</a:t>
            </a:r>
            <a:r>
              <a:rPr lang="en-US" sz="1800" dirty="0">
                <a:latin typeface="Arial Nova"/>
                <a:ea typeface="+mn-lt"/>
                <a:cs typeface="+mn-lt"/>
              </a:rPr>
              <a:t> </a:t>
            </a:r>
            <a:r>
              <a:rPr lang="en-US" sz="1800" dirty="0" err="1">
                <a:latin typeface="Arial Nova"/>
                <a:ea typeface="+mn-lt"/>
                <a:cs typeface="+mn-lt"/>
              </a:rPr>
              <a:t>mais</a:t>
            </a:r>
            <a:r>
              <a:rPr lang="en-US" sz="1800" dirty="0">
                <a:latin typeface="Arial Nova"/>
                <a:ea typeface="+mn-lt"/>
                <a:cs typeface="+mn-lt"/>
              </a:rPr>
              <a:t> fortes da África. Tendo </a:t>
            </a:r>
            <a:r>
              <a:rPr lang="en-US" sz="1800" dirty="0" err="1">
                <a:latin typeface="Arial Nova"/>
                <a:ea typeface="+mn-lt"/>
                <a:cs typeface="+mn-lt"/>
              </a:rPr>
              <a:t>reforçado</a:t>
            </a:r>
            <a:r>
              <a:rPr lang="en-US" sz="1800" dirty="0">
                <a:latin typeface="Arial Nova"/>
                <a:ea typeface="+mn-lt"/>
                <a:cs typeface="+mn-lt"/>
              </a:rPr>
              <a:t> </a:t>
            </a:r>
            <a:r>
              <a:rPr lang="en-US" sz="1800" dirty="0" err="1">
                <a:latin typeface="Arial Nova"/>
                <a:ea typeface="+mn-lt"/>
                <a:cs typeface="+mn-lt"/>
              </a:rPr>
              <a:t>seu</a:t>
            </a:r>
            <a:r>
              <a:rPr lang="en-US" sz="1800" dirty="0">
                <a:latin typeface="Arial Nova"/>
                <a:ea typeface="+mn-lt"/>
                <a:cs typeface="+mn-lt"/>
              </a:rPr>
              <a:t> </a:t>
            </a:r>
            <a:r>
              <a:rPr lang="en-US" sz="1800" dirty="0" err="1">
                <a:latin typeface="Arial Nova"/>
                <a:ea typeface="+mn-lt"/>
                <a:cs typeface="+mn-lt"/>
              </a:rPr>
              <a:t>contato</a:t>
            </a:r>
            <a:r>
              <a:rPr lang="en-US" sz="1800" dirty="0">
                <a:latin typeface="Arial Nova"/>
                <a:ea typeface="+mn-lt"/>
                <a:cs typeface="+mn-lt"/>
              </a:rPr>
              <a:t> </a:t>
            </a:r>
            <a:r>
              <a:rPr lang="en-US" sz="1800" dirty="0" err="1">
                <a:latin typeface="Arial Nova"/>
                <a:ea typeface="+mn-lt"/>
                <a:cs typeface="+mn-lt"/>
              </a:rPr>
              <a:t>econômico</a:t>
            </a:r>
            <a:r>
              <a:rPr lang="en-US" sz="1800" dirty="0">
                <a:latin typeface="Arial Nova"/>
                <a:ea typeface="+mn-lt"/>
                <a:cs typeface="+mn-lt"/>
              </a:rPr>
              <a:t> com o </a:t>
            </a:r>
            <a:r>
              <a:rPr lang="en-US" sz="1800" dirty="0" err="1">
                <a:latin typeface="Arial Nova"/>
                <a:ea typeface="+mn-lt"/>
                <a:cs typeface="+mn-lt"/>
              </a:rPr>
              <a:t>mundo</a:t>
            </a:r>
            <a:r>
              <a:rPr lang="en-US" sz="1800" dirty="0">
                <a:latin typeface="Arial Nova"/>
                <a:ea typeface="+mn-lt"/>
                <a:cs typeface="+mn-lt"/>
              </a:rPr>
              <a:t>, </a:t>
            </a:r>
            <a:r>
              <a:rPr lang="en-US" sz="1800" dirty="0" err="1">
                <a:latin typeface="Arial Nova"/>
                <a:ea typeface="+mn-lt"/>
                <a:cs typeface="+mn-lt"/>
              </a:rPr>
              <a:t>suas</a:t>
            </a:r>
            <a:r>
              <a:rPr lang="en-US" sz="1800" dirty="0">
                <a:latin typeface="Arial Nova"/>
                <a:ea typeface="+mn-lt"/>
                <a:cs typeface="+mn-lt"/>
              </a:rPr>
              <a:t> </a:t>
            </a:r>
            <a:r>
              <a:rPr lang="en-US" sz="1800" dirty="0" err="1">
                <a:latin typeface="Arial Nova"/>
                <a:ea typeface="+mn-lt"/>
                <a:cs typeface="+mn-lt"/>
              </a:rPr>
              <a:t>grandes</a:t>
            </a:r>
            <a:r>
              <a:rPr lang="en-US" sz="1800" dirty="0">
                <a:latin typeface="Arial Nova"/>
                <a:ea typeface="+mn-lt"/>
                <a:cs typeface="+mn-lt"/>
              </a:rPr>
              <a:t> </a:t>
            </a:r>
            <a:r>
              <a:rPr lang="en-US" sz="1800" dirty="0" err="1">
                <a:latin typeface="Arial Nova"/>
                <a:ea typeface="+mn-lt"/>
                <a:cs typeface="+mn-lt"/>
              </a:rPr>
              <a:t>exportações</a:t>
            </a:r>
            <a:r>
              <a:rPr lang="en-US" sz="1800" dirty="0">
                <a:latin typeface="Arial Nova"/>
                <a:ea typeface="+mn-lt"/>
                <a:cs typeface="+mn-lt"/>
              </a:rPr>
              <a:t> </a:t>
            </a:r>
            <a:r>
              <a:rPr lang="en-US" sz="1800" dirty="0" err="1">
                <a:latin typeface="Arial Nova"/>
                <a:ea typeface="+mn-lt"/>
                <a:cs typeface="+mn-lt"/>
              </a:rPr>
              <a:t>são</a:t>
            </a:r>
            <a:r>
              <a:rPr lang="en-US" sz="1800" dirty="0">
                <a:latin typeface="Arial Nova"/>
                <a:ea typeface="+mn-lt"/>
                <a:cs typeface="+mn-lt"/>
              </a:rPr>
              <a:t>, </a:t>
            </a:r>
            <a:r>
              <a:rPr lang="en-US" sz="1800" dirty="0" err="1">
                <a:latin typeface="Arial Nova"/>
                <a:ea typeface="+mn-lt"/>
                <a:cs typeface="+mn-lt"/>
              </a:rPr>
              <a:t>principalmente</a:t>
            </a:r>
            <a:r>
              <a:rPr lang="en-US" sz="1800" dirty="0">
                <a:latin typeface="Arial Nova"/>
                <a:ea typeface="+mn-lt"/>
                <a:cs typeface="+mn-lt"/>
              </a:rPr>
              <a:t>, de </a:t>
            </a:r>
            <a:r>
              <a:rPr lang="en-US" sz="1800" dirty="0" err="1">
                <a:latin typeface="Arial Nova"/>
                <a:ea typeface="+mn-lt"/>
                <a:cs typeface="+mn-lt"/>
              </a:rPr>
              <a:t>metais</a:t>
            </a:r>
            <a:r>
              <a:rPr lang="en-US" sz="1800" dirty="0">
                <a:latin typeface="Arial Nova"/>
                <a:ea typeface="+mn-lt"/>
                <a:cs typeface="+mn-lt"/>
              </a:rPr>
              <a:t>, </a:t>
            </a:r>
            <a:r>
              <a:rPr lang="en-US" sz="1800" dirty="0" err="1">
                <a:latin typeface="Arial Nova"/>
                <a:ea typeface="+mn-lt"/>
                <a:cs typeface="+mn-lt"/>
              </a:rPr>
              <a:t>como</a:t>
            </a:r>
            <a:r>
              <a:rPr lang="en-US" sz="1800" dirty="0">
                <a:latin typeface="Arial Nova"/>
                <a:ea typeface="+mn-lt"/>
                <a:cs typeface="+mn-lt"/>
              </a:rPr>
              <a:t> </a:t>
            </a:r>
            <a:r>
              <a:rPr lang="en-US" sz="1800" dirty="0" err="1">
                <a:latin typeface="Arial Nova"/>
                <a:ea typeface="+mn-lt"/>
                <a:cs typeface="+mn-lt"/>
              </a:rPr>
              <a:t>ouro</a:t>
            </a:r>
            <a:r>
              <a:rPr lang="en-US" sz="1800" dirty="0">
                <a:latin typeface="Arial Nova"/>
                <a:ea typeface="+mn-lt"/>
                <a:cs typeface="+mn-lt"/>
              </a:rPr>
              <a:t> e diamante, e </a:t>
            </a:r>
            <a:r>
              <a:rPr lang="en-US" sz="1800" dirty="0" err="1">
                <a:latin typeface="Arial Nova"/>
                <a:ea typeface="+mn-lt"/>
                <a:cs typeface="+mn-lt"/>
              </a:rPr>
              <a:t>Alemanha</a:t>
            </a:r>
            <a:r>
              <a:rPr lang="en-US" sz="1800" dirty="0">
                <a:latin typeface="Arial Nova"/>
                <a:ea typeface="+mn-lt"/>
                <a:cs typeface="+mn-lt"/>
              </a:rPr>
              <a:t>, China e </a:t>
            </a:r>
            <a:r>
              <a:rPr lang="en-US" sz="1800" dirty="0" err="1">
                <a:latin typeface="Arial Nova"/>
                <a:ea typeface="+mn-lt"/>
                <a:cs typeface="+mn-lt"/>
              </a:rPr>
              <a:t>Japão</a:t>
            </a:r>
            <a:r>
              <a:rPr lang="en-US" sz="1800" dirty="0">
                <a:latin typeface="Arial Nova"/>
                <a:ea typeface="+mn-lt"/>
                <a:cs typeface="+mn-lt"/>
              </a:rPr>
              <a:t> </a:t>
            </a:r>
            <a:r>
              <a:rPr lang="en-US" sz="1800" dirty="0" err="1">
                <a:latin typeface="Arial Nova"/>
                <a:ea typeface="+mn-lt"/>
                <a:cs typeface="+mn-lt"/>
              </a:rPr>
              <a:t>figuram</a:t>
            </a:r>
            <a:r>
              <a:rPr lang="en-US" sz="1800" dirty="0">
                <a:latin typeface="Arial Nova"/>
                <a:ea typeface="+mn-lt"/>
                <a:cs typeface="+mn-lt"/>
              </a:rPr>
              <a:t> </a:t>
            </a:r>
            <a:r>
              <a:rPr lang="en-US" sz="1800" dirty="0" err="1">
                <a:latin typeface="Arial Nova"/>
                <a:ea typeface="+mn-lt"/>
                <a:cs typeface="+mn-lt"/>
              </a:rPr>
              <a:t>como</a:t>
            </a:r>
            <a:r>
              <a:rPr lang="en-US" sz="1800" dirty="0">
                <a:latin typeface="Arial Nova"/>
                <a:ea typeface="+mn-lt"/>
                <a:cs typeface="+mn-lt"/>
              </a:rPr>
              <a:t> </a:t>
            </a:r>
            <a:r>
              <a:rPr lang="en-US" sz="1800" dirty="0" err="1">
                <a:latin typeface="Arial Nova"/>
                <a:ea typeface="+mn-lt"/>
                <a:cs typeface="+mn-lt"/>
              </a:rPr>
              <a:t>três</a:t>
            </a:r>
            <a:r>
              <a:rPr lang="en-US" sz="1800" dirty="0">
                <a:latin typeface="Arial Nova"/>
                <a:ea typeface="+mn-lt"/>
                <a:cs typeface="+mn-lt"/>
              </a:rPr>
              <a:t> </a:t>
            </a:r>
            <a:r>
              <a:rPr lang="en-US" sz="1800" dirty="0" err="1">
                <a:latin typeface="Arial Nova"/>
                <a:ea typeface="+mn-lt"/>
                <a:cs typeface="+mn-lt"/>
              </a:rPr>
              <a:t>grandes</a:t>
            </a:r>
            <a:r>
              <a:rPr lang="en-US" sz="1800" dirty="0">
                <a:latin typeface="Arial Nova"/>
                <a:ea typeface="+mn-lt"/>
                <a:cs typeface="+mn-lt"/>
              </a:rPr>
              <a:t> </a:t>
            </a:r>
            <a:r>
              <a:rPr lang="en-US" sz="1800" dirty="0" err="1">
                <a:latin typeface="Arial Nova"/>
                <a:ea typeface="+mn-lt"/>
                <a:cs typeface="+mn-lt"/>
              </a:rPr>
              <a:t>importadores</a:t>
            </a:r>
            <a:r>
              <a:rPr lang="en-US" sz="1800" dirty="0">
                <a:latin typeface="Arial Nova"/>
                <a:ea typeface="+mn-lt"/>
                <a:cs typeface="+mn-lt"/>
              </a:rPr>
              <a:t> dos </a:t>
            </a:r>
            <a:r>
              <a:rPr lang="en-US" sz="1800" dirty="0" err="1">
                <a:latin typeface="Arial Nova"/>
                <a:ea typeface="+mn-lt"/>
                <a:cs typeface="+mn-lt"/>
              </a:rPr>
              <a:t>produtos</a:t>
            </a:r>
            <a:r>
              <a:rPr lang="en-US" sz="1800" dirty="0">
                <a:latin typeface="Arial Nova"/>
                <a:ea typeface="+mn-lt"/>
                <a:cs typeface="+mn-lt"/>
              </a:rPr>
              <a:t> </a:t>
            </a:r>
            <a:r>
              <a:rPr lang="en-US" sz="1800" dirty="0" err="1">
                <a:latin typeface="Arial Nova"/>
                <a:ea typeface="+mn-lt"/>
                <a:cs typeface="+mn-lt"/>
              </a:rPr>
              <a:t>sul-africanos</a:t>
            </a:r>
            <a:r>
              <a:rPr lang="en-US" sz="1800" dirty="0">
                <a:latin typeface="Arial Nova"/>
                <a:ea typeface="+mn-lt"/>
                <a:cs typeface="+mn-lt"/>
              </a:rPr>
              <a:t>. </a:t>
            </a:r>
            <a:r>
              <a:rPr lang="en-US" sz="1800" dirty="0" err="1">
                <a:latin typeface="Arial Nova"/>
                <a:ea typeface="+mn-lt"/>
                <a:cs typeface="+mn-lt"/>
              </a:rPr>
              <a:t>Além</a:t>
            </a:r>
            <a:r>
              <a:rPr lang="en-US" sz="1800" dirty="0">
                <a:latin typeface="Arial Nova"/>
                <a:ea typeface="+mn-lt"/>
                <a:cs typeface="+mn-lt"/>
              </a:rPr>
              <a:t> </a:t>
            </a:r>
            <a:r>
              <a:rPr lang="en-US" sz="1800" dirty="0" err="1">
                <a:latin typeface="Arial Nova"/>
                <a:ea typeface="+mn-lt"/>
                <a:cs typeface="+mn-lt"/>
              </a:rPr>
              <a:t>disso</a:t>
            </a:r>
            <a:r>
              <a:rPr lang="en-US" sz="1800" dirty="0">
                <a:latin typeface="Arial Nova"/>
                <a:ea typeface="+mn-lt"/>
                <a:cs typeface="+mn-lt"/>
              </a:rPr>
              <a:t>, a África do Sul </a:t>
            </a:r>
            <a:r>
              <a:rPr lang="en-US" sz="1800" dirty="0" err="1">
                <a:latin typeface="Arial Nova"/>
                <a:ea typeface="+mn-lt"/>
                <a:cs typeface="+mn-lt"/>
              </a:rPr>
              <a:t>faz</a:t>
            </a:r>
            <a:r>
              <a:rPr lang="en-US" sz="1800" dirty="0">
                <a:latin typeface="Arial Nova"/>
                <a:ea typeface="+mn-lt"/>
                <a:cs typeface="+mn-lt"/>
              </a:rPr>
              <a:t> </a:t>
            </a:r>
            <a:r>
              <a:rPr lang="en-US" sz="1800" dirty="0" err="1">
                <a:latin typeface="Arial Nova"/>
                <a:ea typeface="+mn-lt"/>
                <a:cs typeface="+mn-lt"/>
              </a:rPr>
              <a:t>parte</a:t>
            </a:r>
            <a:r>
              <a:rPr lang="en-US" sz="1800" dirty="0">
                <a:latin typeface="Arial Nova"/>
                <a:ea typeface="+mn-lt"/>
                <a:cs typeface="+mn-lt"/>
              </a:rPr>
              <a:t> do BRICS, </a:t>
            </a:r>
            <a:r>
              <a:rPr lang="en-US" sz="1800" dirty="0" err="1">
                <a:latin typeface="Arial Nova"/>
                <a:ea typeface="+mn-lt"/>
                <a:cs typeface="+mn-lt"/>
              </a:rPr>
              <a:t>bloco</a:t>
            </a:r>
            <a:r>
              <a:rPr lang="en-US" sz="1800" dirty="0">
                <a:latin typeface="Arial Nova"/>
                <a:ea typeface="+mn-lt"/>
                <a:cs typeface="+mn-lt"/>
              </a:rPr>
              <a:t> </a:t>
            </a:r>
            <a:r>
              <a:rPr lang="en-US" sz="1800" dirty="0" err="1">
                <a:latin typeface="Arial Nova"/>
                <a:ea typeface="+mn-lt"/>
                <a:cs typeface="+mn-lt"/>
              </a:rPr>
              <a:t>econômico</a:t>
            </a:r>
            <a:r>
              <a:rPr lang="en-US" sz="1800" dirty="0">
                <a:latin typeface="Arial Nova"/>
                <a:ea typeface="+mn-lt"/>
                <a:cs typeface="+mn-lt"/>
              </a:rPr>
              <a:t> </a:t>
            </a:r>
            <a:r>
              <a:rPr lang="en-US" sz="1800" dirty="0" err="1">
                <a:latin typeface="Arial Nova"/>
                <a:ea typeface="+mn-lt"/>
                <a:cs typeface="+mn-lt"/>
              </a:rPr>
              <a:t>formado</a:t>
            </a:r>
            <a:r>
              <a:rPr lang="en-US" sz="1800" dirty="0">
                <a:latin typeface="Arial Nova"/>
                <a:ea typeface="+mn-lt"/>
                <a:cs typeface="+mn-lt"/>
              </a:rPr>
              <a:t> </a:t>
            </a:r>
            <a:r>
              <a:rPr lang="en-US" sz="1800" dirty="0" err="1">
                <a:latin typeface="Arial Nova"/>
                <a:ea typeface="+mn-lt"/>
                <a:cs typeface="+mn-lt"/>
              </a:rPr>
              <a:t>por</a:t>
            </a:r>
            <a:r>
              <a:rPr lang="en-US" sz="1800" dirty="0">
                <a:latin typeface="Arial Nova"/>
                <a:ea typeface="+mn-lt"/>
                <a:cs typeface="+mn-lt"/>
              </a:rPr>
              <a:t> </a:t>
            </a:r>
            <a:r>
              <a:rPr lang="en-US" sz="1800" dirty="0" err="1">
                <a:latin typeface="Arial Nova"/>
                <a:ea typeface="+mn-lt"/>
                <a:cs typeface="+mn-lt"/>
              </a:rPr>
              <a:t>Brasil</a:t>
            </a:r>
            <a:r>
              <a:rPr lang="en-US" sz="1800" dirty="0">
                <a:latin typeface="Arial Nova"/>
                <a:ea typeface="+mn-lt"/>
                <a:cs typeface="+mn-lt"/>
              </a:rPr>
              <a:t>, </a:t>
            </a:r>
            <a:r>
              <a:rPr lang="en-US" sz="1800" dirty="0" err="1">
                <a:latin typeface="Arial Nova"/>
                <a:ea typeface="+mn-lt"/>
                <a:cs typeface="+mn-lt"/>
              </a:rPr>
              <a:t>Rússia</a:t>
            </a:r>
            <a:r>
              <a:rPr lang="en-US" sz="1800" dirty="0">
                <a:latin typeface="Arial Nova"/>
                <a:ea typeface="+mn-lt"/>
                <a:cs typeface="+mn-lt"/>
              </a:rPr>
              <a:t>, </a:t>
            </a:r>
            <a:r>
              <a:rPr lang="en-US" sz="1800" dirty="0" err="1">
                <a:latin typeface="Arial Nova"/>
                <a:ea typeface="+mn-lt"/>
                <a:cs typeface="+mn-lt"/>
              </a:rPr>
              <a:t>Índia</a:t>
            </a:r>
            <a:r>
              <a:rPr lang="en-US" sz="1800" dirty="0">
                <a:latin typeface="Arial Nova"/>
                <a:ea typeface="+mn-lt"/>
                <a:cs typeface="+mn-lt"/>
              </a:rPr>
              <a:t>, China e a África do Sul. Do </a:t>
            </a:r>
            <a:r>
              <a:rPr lang="en-US" sz="1800" dirty="0" err="1">
                <a:latin typeface="Arial Nova"/>
                <a:ea typeface="+mn-lt"/>
                <a:cs typeface="+mn-lt"/>
              </a:rPr>
              <a:t>continente</a:t>
            </a:r>
            <a:r>
              <a:rPr lang="en-US" sz="1800" dirty="0">
                <a:latin typeface="Arial Nova"/>
                <a:ea typeface="+mn-lt"/>
                <a:cs typeface="+mn-lt"/>
              </a:rPr>
              <a:t> </a:t>
            </a:r>
            <a:r>
              <a:rPr lang="en-US" sz="1800" dirty="0" err="1">
                <a:latin typeface="Arial Nova"/>
                <a:ea typeface="+mn-lt"/>
                <a:cs typeface="+mn-lt"/>
              </a:rPr>
              <a:t>africano</a:t>
            </a:r>
            <a:r>
              <a:rPr lang="en-US" sz="1800" dirty="0">
                <a:latin typeface="Arial Nova"/>
                <a:ea typeface="+mn-lt"/>
                <a:cs typeface="+mn-lt"/>
              </a:rPr>
              <a:t>, A África do Sul é a que </a:t>
            </a:r>
            <a:r>
              <a:rPr lang="en-US" sz="1800" dirty="0" err="1">
                <a:latin typeface="Arial Nova"/>
                <a:ea typeface="+mn-lt"/>
                <a:cs typeface="+mn-lt"/>
              </a:rPr>
              <a:t>mais</a:t>
            </a:r>
            <a:r>
              <a:rPr lang="en-US" sz="1800" dirty="0">
                <a:latin typeface="Arial Nova"/>
                <a:ea typeface="+mn-lt"/>
                <a:cs typeface="+mn-lt"/>
              </a:rPr>
              <a:t> </a:t>
            </a:r>
            <a:r>
              <a:rPr lang="en-US" sz="1800" dirty="0" err="1">
                <a:latin typeface="Arial Nova"/>
                <a:ea typeface="+mn-lt"/>
                <a:cs typeface="+mn-lt"/>
              </a:rPr>
              <a:t>realiza</a:t>
            </a:r>
            <a:r>
              <a:rPr lang="en-US" sz="1800" dirty="0">
                <a:latin typeface="Arial Nova"/>
                <a:ea typeface="+mn-lt"/>
                <a:cs typeface="+mn-lt"/>
              </a:rPr>
              <a:t> </a:t>
            </a:r>
            <a:r>
              <a:rPr lang="en-US" sz="1800" dirty="0" err="1">
                <a:latin typeface="Arial Nova"/>
                <a:ea typeface="+mn-lt"/>
                <a:cs typeface="+mn-lt"/>
              </a:rPr>
              <a:t>interações</a:t>
            </a:r>
            <a:r>
              <a:rPr lang="en-US" sz="1800" dirty="0">
                <a:latin typeface="Arial Nova"/>
                <a:ea typeface="+mn-lt"/>
                <a:cs typeface="+mn-lt"/>
              </a:rPr>
              <a:t> </a:t>
            </a:r>
            <a:r>
              <a:rPr lang="en-US" sz="1800" dirty="0" err="1">
                <a:latin typeface="Arial Nova"/>
                <a:ea typeface="+mn-lt"/>
                <a:cs typeface="+mn-lt"/>
              </a:rPr>
              <a:t>econômicas</a:t>
            </a:r>
            <a:r>
              <a:rPr lang="en-US" sz="1800" dirty="0">
                <a:latin typeface="Arial Nova"/>
                <a:ea typeface="+mn-lt"/>
                <a:cs typeface="+mn-lt"/>
              </a:rPr>
              <a:t> com o </a:t>
            </a:r>
            <a:r>
              <a:rPr lang="en-US" sz="1800" dirty="0" err="1">
                <a:latin typeface="Arial Nova"/>
                <a:ea typeface="+mn-lt"/>
                <a:cs typeface="+mn-lt"/>
              </a:rPr>
              <a:t>Brasil</a:t>
            </a:r>
            <a:r>
              <a:rPr lang="en-US" sz="1800" dirty="0">
                <a:latin typeface="Arial Nova"/>
                <a:ea typeface="+mn-lt"/>
                <a:cs typeface="+mn-lt"/>
              </a:rPr>
              <a:t>.</a:t>
            </a:r>
          </a:p>
        </p:txBody>
      </p:sp>
      <p:pic>
        <p:nvPicPr>
          <p:cNvPr id="4" name="Picture 4" descr="A picture containing ground, building material, rock, stone&#10;&#10;Description automatically generated">
            <a:extLst>
              <a:ext uri="{FF2B5EF4-FFF2-40B4-BE49-F238E27FC236}">
                <a16:creationId xmlns:a16="http://schemas.microsoft.com/office/drawing/2014/main" id="{C2CBB85D-B70F-7C28-532F-098A41E178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430" r="1" b="13707"/>
          <a:stretch/>
        </p:blipFill>
        <p:spPr>
          <a:xfrm>
            <a:off x="4904316" y="-4"/>
            <a:ext cx="7287684" cy="3694372"/>
          </a:xfrm>
          <a:custGeom>
            <a:avLst/>
            <a:gdLst/>
            <a:ahLst/>
            <a:cxnLst/>
            <a:rect l="l" t="t" r="r" b="b"/>
            <a:pathLst>
              <a:path w="7287684" h="3694372">
                <a:moveTo>
                  <a:pt x="1047969" y="0"/>
                </a:moveTo>
                <a:lnTo>
                  <a:pt x="7287684" y="0"/>
                </a:lnTo>
                <a:lnTo>
                  <a:pt x="7287684" y="814388"/>
                </a:lnTo>
                <a:lnTo>
                  <a:pt x="7287684" y="3694372"/>
                </a:lnTo>
                <a:lnTo>
                  <a:pt x="471411" y="3694372"/>
                </a:lnTo>
                <a:lnTo>
                  <a:pt x="470992" y="3686621"/>
                </a:lnTo>
                <a:cubicBezTo>
                  <a:pt x="458999" y="3642419"/>
                  <a:pt x="427907" y="3602236"/>
                  <a:pt x="376383" y="3554015"/>
                </a:cubicBezTo>
                <a:cubicBezTo>
                  <a:pt x="315976" y="3500438"/>
                  <a:pt x="255568" y="3454003"/>
                  <a:pt x="170288" y="3407569"/>
                </a:cubicBezTo>
                <a:cubicBezTo>
                  <a:pt x="365723" y="3382565"/>
                  <a:pt x="163181" y="3296841"/>
                  <a:pt x="230695" y="3243263"/>
                </a:cubicBezTo>
                <a:cubicBezTo>
                  <a:pt x="369276" y="3221831"/>
                  <a:pt x="479431" y="3393282"/>
                  <a:pt x="667759" y="3343275"/>
                </a:cubicBezTo>
                <a:cubicBezTo>
                  <a:pt x="440344" y="3196828"/>
                  <a:pt x="184501" y="3150393"/>
                  <a:pt x="17493" y="2953940"/>
                </a:cubicBezTo>
                <a:cubicBezTo>
                  <a:pt x="56580" y="2911078"/>
                  <a:pt x="95667" y="2953940"/>
                  <a:pt x="127647" y="2936081"/>
                </a:cubicBezTo>
                <a:cubicBezTo>
                  <a:pt x="127647" y="2925365"/>
                  <a:pt x="500751" y="2993232"/>
                  <a:pt x="522071" y="2714625"/>
                </a:cubicBezTo>
                <a:cubicBezTo>
                  <a:pt x="529178" y="2714625"/>
                  <a:pt x="536285" y="2714625"/>
                  <a:pt x="543391" y="2703909"/>
                </a:cubicBezTo>
                <a:cubicBezTo>
                  <a:pt x="582478" y="2664619"/>
                  <a:pt x="546945" y="2571750"/>
                  <a:pt x="610905" y="2564606"/>
                </a:cubicBezTo>
                <a:cubicBezTo>
                  <a:pt x="681973" y="2557462"/>
                  <a:pt x="749487" y="2525315"/>
                  <a:pt x="824107" y="2543175"/>
                </a:cubicBezTo>
                <a:cubicBezTo>
                  <a:pt x="880961" y="2557462"/>
                  <a:pt x="941368" y="2575322"/>
                  <a:pt x="1001776" y="2575322"/>
                </a:cubicBezTo>
                <a:cubicBezTo>
                  <a:pt x="1065736" y="2575322"/>
                  <a:pt x="1154570" y="2696766"/>
                  <a:pt x="1193658" y="2536031"/>
                </a:cubicBezTo>
                <a:cubicBezTo>
                  <a:pt x="1193658" y="2528888"/>
                  <a:pt x="1303812" y="2546747"/>
                  <a:pt x="1364219" y="2553891"/>
                </a:cubicBezTo>
                <a:cubicBezTo>
                  <a:pt x="1413966" y="2561035"/>
                  <a:pt x="1474374" y="2593181"/>
                  <a:pt x="1509907" y="2528888"/>
                </a:cubicBezTo>
                <a:cubicBezTo>
                  <a:pt x="1527674" y="2489596"/>
                  <a:pt x="1442393" y="2418159"/>
                  <a:pt x="1367772" y="2411015"/>
                </a:cubicBezTo>
                <a:cubicBezTo>
                  <a:pt x="1300259" y="2403872"/>
                  <a:pt x="1232745" y="2396728"/>
                  <a:pt x="1168784" y="2411015"/>
                </a:cubicBezTo>
                <a:cubicBezTo>
                  <a:pt x="1090610" y="2428875"/>
                  <a:pt x="1047969" y="2400300"/>
                  <a:pt x="1026649" y="2336007"/>
                </a:cubicBezTo>
                <a:cubicBezTo>
                  <a:pt x="1001776" y="2268141"/>
                  <a:pt x="955582" y="2232422"/>
                  <a:pt x="891621" y="2200275"/>
                </a:cubicBezTo>
                <a:cubicBezTo>
                  <a:pt x="735273" y="2121694"/>
                  <a:pt x="586032" y="2028825"/>
                  <a:pt x="415470" y="1982390"/>
                </a:cubicBezTo>
                <a:cubicBezTo>
                  <a:pt x="383490" y="1975246"/>
                  <a:pt x="344403" y="1960959"/>
                  <a:pt x="330189" y="1900238"/>
                </a:cubicBezTo>
                <a:cubicBezTo>
                  <a:pt x="792127" y="1993106"/>
                  <a:pt x="1211424" y="2232422"/>
                  <a:pt x="1687576" y="2218135"/>
                </a:cubicBezTo>
                <a:cubicBezTo>
                  <a:pt x="1559654" y="2143125"/>
                  <a:pt x="1406860" y="2139554"/>
                  <a:pt x="1268278" y="2085975"/>
                </a:cubicBezTo>
                <a:cubicBezTo>
                  <a:pt x="1367772" y="2046685"/>
                  <a:pt x="1460160" y="2089547"/>
                  <a:pt x="1552548" y="2110978"/>
                </a:cubicBezTo>
                <a:cubicBezTo>
                  <a:pt x="1630722" y="2128837"/>
                  <a:pt x="1701789" y="2132410"/>
                  <a:pt x="1708896" y="2021681"/>
                </a:cubicBezTo>
                <a:cubicBezTo>
                  <a:pt x="1708896" y="2010965"/>
                  <a:pt x="1708896" y="2003821"/>
                  <a:pt x="1708896" y="1993106"/>
                </a:cubicBezTo>
                <a:cubicBezTo>
                  <a:pt x="1680469" y="1946672"/>
                  <a:pt x="1641382" y="1925240"/>
                  <a:pt x="1591635" y="1910953"/>
                </a:cubicBezTo>
                <a:cubicBezTo>
                  <a:pt x="1563208" y="1903809"/>
                  <a:pt x="1524121" y="1889522"/>
                  <a:pt x="1524121" y="1857375"/>
                </a:cubicBezTo>
                <a:cubicBezTo>
                  <a:pt x="1527674" y="1735931"/>
                  <a:pt x="1431733" y="1700212"/>
                  <a:pt x="1339346" y="1664493"/>
                </a:cubicBezTo>
                <a:cubicBezTo>
                  <a:pt x="1389093" y="1603772"/>
                  <a:pt x="1431733" y="1646635"/>
                  <a:pt x="1470820" y="1643062"/>
                </a:cubicBezTo>
                <a:cubicBezTo>
                  <a:pt x="1495694" y="1639491"/>
                  <a:pt x="1520567" y="1635919"/>
                  <a:pt x="1520567" y="1603772"/>
                </a:cubicBezTo>
                <a:cubicBezTo>
                  <a:pt x="1520567" y="1578769"/>
                  <a:pt x="1509907" y="1546622"/>
                  <a:pt x="1485034" y="1546622"/>
                </a:cubicBezTo>
                <a:cubicBezTo>
                  <a:pt x="1328686" y="1543050"/>
                  <a:pt x="1239851" y="1371600"/>
                  <a:pt x="1076396" y="1371600"/>
                </a:cubicBezTo>
                <a:cubicBezTo>
                  <a:pt x="976902" y="1371600"/>
                  <a:pt x="1126144" y="1275159"/>
                  <a:pt x="1044416" y="1235869"/>
                </a:cubicBezTo>
                <a:cubicBezTo>
                  <a:pt x="1026649" y="1225153"/>
                  <a:pt x="1094163" y="1210866"/>
                  <a:pt x="1122590" y="1214437"/>
                </a:cubicBezTo>
                <a:cubicBezTo>
                  <a:pt x="1151017" y="1218009"/>
                  <a:pt x="1175891" y="1243013"/>
                  <a:pt x="1211424" y="1225153"/>
                </a:cubicBezTo>
                <a:cubicBezTo>
                  <a:pt x="1229191" y="1160860"/>
                  <a:pt x="1182997" y="1135856"/>
                  <a:pt x="1140357" y="1117997"/>
                </a:cubicBezTo>
                <a:cubicBezTo>
                  <a:pt x="1047969" y="1075135"/>
                  <a:pt x="955582" y="1025129"/>
                  <a:pt x="852534" y="1010841"/>
                </a:cubicBezTo>
                <a:cubicBezTo>
                  <a:pt x="817001" y="1007269"/>
                  <a:pt x="795680" y="989409"/>
                  <a:pt x="799234" y="953690"/>
                </a:cubicBezTo>
                <a:cubicBezTo>
                  <a:pt x="806340" y="907256"/>
                  <a:pt x="841874" y="921544"/>
                  <a:pt x="870301" y="925115"/>
                </a:cubicBezTo>
                <a:cubicBezTo>
                  <a:pt x="888068" y="928688"/>
                  <a:pt x="905835" y="939403"/>
                  <a:pt x="923602" y="914400"/>
                </a:cubicBezTo>
                <a:cubicBezTo>
                  <a:pt x="611794" y="724198"/>
                  <a:pt x="409919" y="684684"/>
                  <a:pt x="132090" y="589415"/>
                </a:cubicBezTo>
                <a:lnTo>
                  <a:pt x="31922" y="552917"/>
                </a:lnTo>
                <a:lnTo>
                  <a:pt x="26859" y="541335"/>
                </a:lnTo>
                <a:cubicBezTo>
                  <a:pt x="20137" y="534929"/>
                  <a:pt x="8953" y="532232"/>
                  <a:pt x="0" y="527681"/>
                </a:cubicBezTo>
                <a:cubicBezTo>
                  <a:pt x="5969" y="516305"/>
                  <a:pt x="7617" y="502963"/>
                  <a:pt x="17905" y="493550"/>
                </a:cubicBezTo>
                <a:cubicBezTo>
                  <a:pt x="23947" y="488022"/>
                  <a:pt x="35344" y="487159"/>
                  <a:pt x="44763" y="486724"/>
                </a:cubicBezTo>
                <a:lnTo>
                  <a:pt x="165722" y="483650"/>
                </a:lnTo>
                <a:lnTo>
                  <a:pt x="193385" y="498723"/>
                </a:lnTo>
                <a:cubicBezTo>
                  <a:pt x="210263" y="511671"/>
                  <a:pt x="227142" y="525066"/>
                  <a:pt x="315976" y="535781"/>
                </a:cubicBezTo>
                <a:cubicBezTo>
                  <a:pt x="401257" y="546497"/>
                  <a:pt x="479431" y="582216"/>
                  <a:pt x="575372" y="525066"/>
                </a:cubicBezTo>
                <a:cubicBezTo>
                  <a:pt x="639332" y="485775"/>
                  <a:pt x="742380" y="528637"/>
                  <a:pt x="820554" y="560785"/>
                </a:cubicBezTo>
                <a:cubicBezTo>
                  <a:pt x="884515" y="589360"/>
                  <a:pt x="948475" y="596503"/>
                  <a:pt x="1033756" y="560785"/>
                </a:cubicBezTo>
                <a:cubicBezTo>
                  <a:pt x="955582" y="539354"/>
                  <a:pt x="895175" y="521494"/>
                  <a:pt x="834767" y="507206"/>
                </a:cubicBezTo>
                <a:cubicBezTo>
                  <a:pt x="785020" y="496491"/>
                  <a:pt x="756593" y="471488"/>
                  <a:pt x="760147" y="417909"/>
                </a:cubicBezTo>
                <a:cubicBezTo>
                  <a:pt x="760147" y="389334"/>
                  <a:pt x="749487" y="350044"/>
                  <a:pt x="785020" y="335757"/>
                </a:cubicBezTo>
                <a:cubicBezTo>
                  <a:pt x="813447" y="321469"/>
                  <a:pt x="852534" y="335757"/>
                  <a:pt x="866748" y="360759"/>
                </a:cubicBezTo>
                <a:cubicBezTo>
                  <a:pt x="884515" y="407194"/>
                  <a:pt x="902281" y="450056"/>
                  <a:pt x="962689" y="453629"/>
                </a:cubicBezTo>
                <a:cubicBezTo>
                  <a:pt x="1044416" y="460771"/>
                  <a:pt x="998222" y="432197"/>
                  <a:pt x="984009" y="396478"/>
                </a:cubicBezTo>
                <a:cubicBezTo>
                  <a:pt x="969795" y="357188"/>
                  <a:pt x="1012436" y="346472"/>
                  <a:pt x="1040863" y="353615"/>
                </a:cubicBezTo>
                <a:cubicBezTo>
                  <a:pt x="1147464" y="385763"/>
                  <a:pt x="1257618" y="328613"/>
                  <a:pt x="1367772" y="375047"/>
                </a:cubicBezTo>
                <a:cubicBezTo>
                  <a:pt x="1339346" y="260747"/>
                  <a:pt x="1278938" y="210741"/>
                  <a:pt x="1151017" y="192881"/>
                </a:cubicBezTo>
                <a:cubicBezTo>
                  <a:pt x="1104823" y="189310"/>
                  <a:pt x="1055076" y="196453"/>
                  <a:pt x="1012436" y="164306"/>
                </a:cubicBezTo>
                <a:cubicBezTo>
                  <a:pt x="987562" y="146447"/>
                  <a:pt x="962689" y="125016"/>
                  <a:pt x="980456" y="89297"/>
                </a:cubicBezTo>
                <a:cubicBezTo>
                  <a:pt x="991116" y="64294"/>
                  <a:pt x="1019542" y="64294"/>
                  <a:pt x="1044416" y="71437"/>
                </a:cubicBezTo>
                <a:cubicBezTo>
                  <a:pt x="1147464" y="110728"/>
                  <a:pt x="1257618" y="121444"/>
                  <a:pt x="1364219" y="135731"/>
                </a:cubicBezTo>
                <a:cubicBezTo>
                  <a:pt x="1381986" y="139303"/>
                  <a:pt x="1399753" y="146447"/>
                  <a:pt x="1417520" y="110728"/>
                </a:cubicBezTo>
                <a:cubicBezTo>
                  <a:pt x="1293152" y="78581"/>
                  <a:pt x="1172337" y="35719"/>
                  <a:pt x="1047969" y="0"/>
                </a:cubicBezTo>
                <a:close/>
              </a:path>
            </a:pathLst>
          </a:custGeom>
        </p:spPr>
      </p:pic>
      <p:pic>
        <p:nvPicPr>
          <p:cNvPr id="5" name="Picture 5" descr="A picture containing text, indoor, electronics&#10;&#10;Description automatically generated">
            <a:extLst>
              <a:ext uri="{FF2B5EF4-FFF2-40B4-BE49-F238E27FC236}">
                <a16:creationId xmlns:a16="http://schemas.microsoft.com/office/drawing/2014/main" id="{FE2D4980-1A3A-1F16-D778-DB1EDE4DCD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580" b="7058"/>
          <a:stretch/>
        </p:blipFill>
        <p:spPr>
          <a:xfrm>
            <a:off x="4726728" y="3802961"/>
            <a:ext cx="7472381" cy="3055043"/>
          </a:xfrm>
          <a:custGeom>
            <a:avLst/>
            <a:gdLst/>
            <a:ahLst/>
            <a:cxnLst/>
            <a:rect l="l" t="t" r="r" b="b"/>
            <a:pathLst>
              <a:path w="7472381" h="3055043">
                <a:moveTo>
                  <a:pt x="638975" y="0"/>
                </a:moveTo>
                <a:lnTo>
                  <a:pt x="7472381" y="0"/>
                </a:lnTo>
                <a:lnTo>
                  <a:pt x="7472381" y="2579984"/>
                </a:lnTo>
                <a:lnTo>
                  <a:pt x="7472381" y="3055043"/>
                </a:lnTo>
                <a:lnTo>
                  <a:pt x="6992676" y="3055043"/>
                </a:lnTo>
                <a:lnTo>
                  <a:pt x="1946893" y="3055043"/>
                </a:lnTo>
                <a:cubicBezTo>
                  <a:pt x="1801205" y="2983605"/>
                  <a:pt x="1662624" y="2897880"/>
                  <a:pt x="1506276" y="2855018"/>
                </a:cubicBezTo>
                <a:cubicBezTo>
                  <a:pt x="1399675" y="2826443"/>
                  <a:pt x="1296627" y="2776437"/>
                  <a:pt x="1314394" y="2626417"/>
                </a:cubicBezTo>
                <a:cubicBezTo>
                  <a:pt x="1317947" y="2583555"/>
                  <a:pt x="1289520" y="2551409"/>
                  <a:pt x="1246880" y="2562124"/>
                </a:cubicBezTo>
                <a:cubicBezTo>
                  <a:pt x="1165153" y="2583555"/>
                  <a:pt x="1126065" y="2522833"/>
                  <a:pt x="1079872" y="2476399"/>
                </a:cubicBezTo>
                <a:cubicBezTo>
                  <a:pt x="998144" y="2394247"/>
                  <a:pt x="919970" y="2308520"/>
                  <a:pt x="788495" y="2294233"/>
                </a:cubicBezTo>
                <a:cubicBezTo>
                  <a:pt x="813369" y="2229939"/>
                  <a:pt x="856009" y="2237083"/>
                  <a:pt x="895097" y="2251371"/>
                </a:cubicBezTo>
                <a:cubicBezTo>
                  <a:pt x="998144" y="2287090"/>
                  <a:pt x="1101192" y="2326380"/>
                  <a:pt x="1204239" y="2362099"/>
                </a:cubicBezTo>
                <a:cubicBezTo>
                  <a:pt x="1271754" y="2383530"/>
                  <a:pt x="1339267" y="2415677"/>
                  <a:pt x="1428102" y="2390674"/>
                </a:cubicBezTo>
                <a:cubicBezTo>
                  <a:pt x="1349928" y="2262087"/>
                  <a:pt x="1218453" y="2237083"/>
                  <a:pt x="1111852" y="2197793"/>
                </a:cubicBezTo>
                <a:cubicBezTo>
                  <a:pt x="980377" y="2147787"/>
                  <a:pt x="902203" y="2054918"/>
                  <a:pt x="806262" y="1947762"/>
                </a:cubicBezTo>
                <a:cubicBezTo>
                  <a:pt x="902203" y="1919187"/>
                  <a:pt x="962610" y="1997768"/>
                  <a:pt x="1040785" y="1994196"/>
                </a:cubicBezTo>
                <a:cubicBezTo>
                  <a:pt x="1044338" y="1983480"/>
                  <a:pt x="1051445" y="1962049"/>
                  <a:pt x="1051445" y="1962049"/>
                </a:cubicBezTo>
                <a:cubicBezTo>
                  <a:pt x="923523" y="1904899"/>
                  <a:pt x="866670" y="1797743"/>
                  <a:pt x="845349" y="1665583"/>
                </a:cubicBezTo>
                <a:cubicBezTo>
                  <a:pt x="838243" y="1597718"/>
                  <a:pt x="792049" y="1576287"/>
                  <a:pt x="745855" y="1544140"/>
                </a:cubicBezTo>
                <a:cubicBezTo>
                  <a:pt x="589507" y="1433411"/>
                  <a:pt x="422499" y="1333399"/>
                  <a:pt x="291024" y="1183381"/>
                </a:cubicBezTo>
                <a:cubicBezTo>
                  <a:pt x="443819" y="1201239"/>
                  <a:pt x="564633" y="1301252"/>
                  <a:pt x="724535" y="1344115"/>
                </a:cubicBezTo>
                <a:cubicBezTo>
                  <a:pt x="596614" y="1179808"/>
                  <a:pt x="429605" y="1094083"/>
                  <a:pt x="276811" y="994071"/>
                </a:cubicBezTo>
                <a:cubicBezTo>
                  <a:pt x="205743" y="947637"/>
                  <a:pt x="141783" y="890486"/>
                  <a:pt x="60055" y="865484"/>
                </a:cubicBezTo>
                <a:cubicBezTo>
                  <a:pt x="31628" y="858340"/>
                  <a:pt x="-18119" y="840481"/>
                  <a:pt x="6755" y="790474"/>
                </a:cubicBezTo>
                <a:cubicBezTo>
                  <a:pt x="28075" y="747612"/>
                  <a:pt x="67162" y="761900"/>
                  <a:pt x="102696" y="772614"/>
                </a:cubicBezTo>
                <a:cubicBezTo>
                  <a:pt x="187976" y="801190"/>
                  <a:pt x="280364" y="801190"/>
                  <a:pt x="397625" y="801190"/>
                </a:cubicBezTo>
                <a:cubicBezTo>
                  <a:pt x="298131" y="665458"/>
                  <a:pt x="116909" y="708321"/>
                  <a:pt x="31628" y="565446"/>
                </a:cubicBezTo>
                <a:cubicBezTo>
                  <a:pt x="138229" y="540444"/>
                  <a:pt x="219957" y="590450"/>
                  <a:pt x="305237" y="601165"/>
                </a:cubicBezTo>
                <a:cubicBezTo>
                  <a:pt x="383412" y="611881"/>
                  <a:pt x="401178" y="586877"/>
                  <a:pt x="383412" y="508296"/>
                </a:cubicBezTo>
                <a:cubicBezTo>
                  <a:pt x="354985" y="386853"/>
                  <a:pt x="397625" y="326130"/>
                  <a:pt x="511333" y="358278"/>
                </a:cubicBezTo>
                <a:cubicBezTo>
                  <a:pt x="617934" y="390424"/>
                  <a:pt x="628594" y="343990"/>
                  <a:pt x="600167" y="276124"/>
                </a:cubicBezTo>
                <a:cubicBezTo>
                  <a:pt x="557527" y="176112"/>
                  <a:pt x="603720" y="97531"/>
                  <a:pt x="635701" y="118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79832985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60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1" baseType="lpstr">
      <vt:lpstr>Office Theme</vt:lpstr>
      <vt:lpstr>ÁFRICA DO SUL E SEU  SUN CITY RESORT</vt:lpstr>
      <vt:lpstr>HISTÓRIA E POLÍTICA</vt:lpstr>
      <vt:lpstr>HISTÓRIA E POLÍTICA</vt:lpstr>
      <vt:lpstr>HISTÓRIA E POLÍTCA</vt:lpstr>
      <vt:lpstr>HISTÓRIA E POLÍTICA</vt:lpstr>
      <vt:lpstr>HISTÓRIA E POLÍTICA</vt:lpstr>
      <vt:lpstr>ECONOMIA PRÉ-1994</vt:lpstr>
      <vt:lpstr>ECONOMIA EM 1994</vt:lpstr>
      <vt:lpstr>ECONOMIA PÓS-1994</vt:lpstr>
      <vt:lpstr>ECONOMIA ATUAL</vt:lpstr>
      <vt:lpstr>DIVISÃO ECONÔMICA E SOCIAL</vt:lpstr>
      <vt:lpstr>DESIGULDADE SOCIAL</vt:lpstr>
      <vt:lpstr>MESMO COM O FIM DO APARTHEID...</vt:lpstr>
      <vt:lpstr>DIVISÃO ECONÔMICA E SOCIAL</vt:lpstr>
      <vt:lpstr>ENTRETENIMENTO E SAFARIS</vt:lpstr>
      <vt:lpstr>MUSEU DO APARTHEID</vt:lpstr>
      <vt:lpstr>MUSEU DO APARTHEID</vt:lpstr>
      <vt:lpstr>GASTRONOMIA</vt:lpstr>
      <vt:lpstr>GASTRONOMIA</vt:lpstr>
      <vt:lpstr>PowerPoint Presentation</vt:lpstr>
      <vt:lpstr>CULTURA</vt:lpstr>
      <vt:lpstr>CURIOSIDADES</vt:lpstr>
      <vt:lpstr>SUN CITY RESORT: O COMPLEXO MAIS FAMOSO DA ÁFRICA DO SUL</vt:lpstr>
      <vt:lpstr>SUN CITY RESORT </vt:lpstr>
      <vt:lpstr>SUN CITY RESORT </vt:lpstr>
      <vt:lpstr>SUN CITY RESORT </vt:lpstr>
      <vt:lpstr>PowerPoint Presentation</vt:lpstr>
      <vt:lpstr>SUN CITY RESORT </vt:lpstr>
      <vt:lpstr>SOHO HOTEL</vt:lpstr>
      <vt:lpstr>THE CASCADES</vt:lpstr>
      <vt:lpstr>CABANAS</vt:lpstr>
      <vt:lpstr>THE PALACE</vt:lpstr>
      <vt:lpstr>SALÃO PRINCIPAL</vt:lpstr>
      <vt:lpstr>QUARTOS</vt:lpstr>
      <vt:lpstr>PowerPoint Presentation</vt:lpstr>
      <vt:lpstr>BANHEIRO</vt:lpstr>
      <vt:lpstr>EXTERIOR DO HOTEL</vt:lpstr>
      <vt:lpstr>PowerPoint Presentation</vt:lpstr>
      <vt:lpstr>TOCHAS</vt:lpstr>
      <vt:lpstr>CAFÉ DA MANHÃ</vt:lpstr>
      <vt:lpstr>CAFÉ DA MANHÃ</vt:lpstr>
      <vt:lpstr>PIANO!</vt:lpstr>
      <vt:lpstr>SHOPPING</vt:lpstr>
      <vt:lpstr>ENTRETENIMENTO</vt:lpstr>
      <vt:lpstr>EXTRAS</vt:lpstr>
      <vt:lpstr>VALLEY OF WAVES</vt:lpstr>
      <vt:lpstr>VALLEY OF WAVES</vt:lpstr>
      <vt:lpstr>VALLEY OF WAVES</vt:lpstr>
      <vt:lpstr>HORÁRIOS</vt:lpstr>
      <vt:lpstr>SUN CITY RESORT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PARA MAIS INFORMAÇÕES, ACESSE</vt:lpstr>
      <vt:lpstr>CRÉDITOS FINAIS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1008</cp:revision>
  <dcterms:created xsi:type="dcterms:W3CDTF">2022-09-17T20:18:09Z</dcterms:created>
  <dcterms:modified xsi:type="dcterms:W3CDTF">2022-09-18T14:59:19Z</dcterms:modified>
</cp:coreProperties>
</file>